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embeddedFontLst>
    <p:embeddedFont>
      <p:font typeface="Lato"/>
      <p:regular r:id="rId31"/>
      <p:bold r:id="rId32"/>
      <p:italic r:id="rId33"/>
      <p:boldItalic r:id="rId34"/>
    </p:embeddedFont>
    <p:embeddedFont>
      <p:font typeface="Roboto Mon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BCC5AFB-82A0-458C-9B48-1BA4F1CDEA9E}">
  <a:tblStyle styleId="{BBCC5AFB-82A0-458C-9B48-1BA4F1CDEA9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regular.fntdata"/><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Lato-italic.fntdata"/><Relationship Id="rId10" Type="http://schemas.openxmlformats.org/officeDocument/2006/relationships/slide" Target="slides/slide4.xml"/><Relationship Id="rId32" Type="http://schemas.openxmlformats.org/officeDocument/2006/relationships/font" Target="fonts/Lato-bold.fntdata"/><Relationship Id="rId13" Type="http://schemas.openxmlformats.org/officeDocument/2006/relationships/slide" Target="slides/slide7.xml"/><Relationship Id="rId35" Type="http://schemas.openxmlformats.org/officeDocument/2006/relationships/font" Target="fonts/RobotoMono-regular.fntdata"/><Relationship Id="rId12" Type="http://schemas.openxmlformats.org/officeDocument/2006/relationships/slide" Target="slides/slide6.xml"/><Relationship Id="rId34" Type="http://schemas.openxmlformats.org/officeDocument/2006/relationships/font" Target="fonts/Lato-boldItalic.fntdata"/><Relationship Id="rId15" Type="http://schemas.openxmlformats.org/officeDocument/2006/relationships/slide" Target="slides/slide9.xml"/><Relationship Id="rId37" Type="http://schemas.openxmlformats.org/officeDocument/2006/relationships/font" Target="fonts/RobotoMono-italic.fntdata"/><Relationship Id="rId14" Type="http://schemas.openxmlformats.org/officeDocument/2006/relationships/slide" Target="slides/slide8.xml"/><Relationship Id="rId36" Type="http://schemas.openxmlformats.org/officeDocument/2006/relationships/font" Target="fonts/RobotoMono-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RobotoMono-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i.org/10.1117/12.2670457"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deb08841e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deb08841e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Other papers have leveraged existing model </a:t>
            </a:r>
            <a:r>
              <a:rPr lang="en"/>
              <a:t>architectures</a:t>
            </a:r>
            <a:r>
              <a:rPr lang="en"/>
              <a:t> but trained </a:t>
            </a:r>
            <a:r>
              <a:rPr lang="en"/>
              <a:t>them from scratch.</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de4d1272da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de4d1272da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We found various gaps in the current OASIS literature. While some models have achieved high accuracy, (1). Additionally, (2). Lastly, (3), starting with pre-trained weights and fine-tuning.</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Aithal, Ninad. (</a:t>
            </a:r>
            <a:r>
              <a:rPr lang="en"/>
              <a:t>2023</a:t>
            </a:r>
            <a:r>
              <a:rPr lang="en"/>
              <a:t>; July). OASIS Alzheimer's Detection, Version 1. Retrieved May, 2023 from https://www.kaggle.com/datasets/ninadaithal/imagesoasis/data.</a:t>
            </a:r>
            <a:endParaRPr sz="1050">
              <a:solidFill>
                <a:srgbClr val="3C4043"/>
              </a:solidFill>
              <a:highlight>
                <a:srgbClr val="F1F3F4"/>
              </a:highlight>
              <a:latin typeface="Roboto Mono"/>
              <a:ea typeface="Roboto Mono"/>
              <a:cs typeface="Roboto Mono"/>
              <a:sym typeface="Roboto Mono"/>
            </a:endParaRPr>
          </a:p>
          <a:p>
            <a:pPr indent="0" lvl="0" marL="0" rtl="0" algn="l">
              <a:spcBef>
                <a:spcPts val="0"/>
              </a:spcBef>
              <a:spcAft>
                <a:spcPts val="0"/>
              </a:spcAft>
              <a:buNone/>
            </a:pPr>
            <a:r>
              <a:t/>
            </a:r>
            <a:endParaRPr/>
          </a:p>
          <a:p>
            <a:pPr indent="0" lvl="0" marL="0" rtl="0" algn="l">
              <a:spcBef>
                <a:spcPts val="0"/>
              </a:spcBef>
              <a:spcAft>
                <a:spcPts val="0"/>
              </a:spcAft>
              <a:buNone/>
            </a:pPr>
            <a:r>
              <a:rPr lang="en" sz="1050">
                <a:solidFill>
                  <a:srgbClr val="333333"/>
                </a:solidFill>
                <a:highlight>
                  <a:srgbClr val="FFFFFF"/>
                </a:highlight>
              </a:rPr>
              <a:t>Nikhil J. Dhinagar, Sophia I. Thomopoulos, Priya Rajagopalan, Dimitris Stripelis, Jose Luis Ambite, Greg Ver Steeg, Paul M. Thompson, "Evaluation of transfer learning methods for detecting Alzheimer’s disease with brain MRI," Proc. SPIE 12567, 18th International Symposium on Medical Information Processing and Analysis, 125671L (6 March 2023);</a:t>
            </a:r>
            <a:r>
              <a:rPr lang="en" sz="1050" u="sng">
                <a:solidFill>
                  <a:srgbClr val="333333"/>
                </a:solidFill>
                <a:hlinkClick r:id="rId2">
                  <a:extLst>
                    <a:ext uri="{A12FA001-AC4F-418D-AE19-62706E023703}">
                      <ahyp:hlinkClr val="tx"/>
                    </a:ext>
                  </a:extLst>
                </a:hlinkClick>
              </a:rPr>
              <a:t> https://doi.org/10.1117/12.2670457</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de4d1272da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de4d1272da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de4d1272da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de4d1272da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I stated, our proposed method method is transfer learning. We explored the basics of transfer learning in class. It’s XXX.</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de4d1272da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de4d1272da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Before modeling, we decided to subset and split the data.</a:t>
            </a:r>
            <a:endParaRPr/>
          </a:p>
          <a:p>
            <a:pPr indent="0" lvl="0" marL="0" rtl="0" algn="l">
              <a:spcBef>
                <a:spcPts val="0"/>
              </a:spcBef>
              <a:spcAft>
                <a:spcPts val="0"/>
              </a:spcAft>
              <a:buNone/>
            </a:pPr>
            <a:r>
              <a:rPr lang="en"/>
              <a:t>First, (1).</a:t>
            </a:r>
            <a:endParaRPr/>
          </a:p>
          <a:p>
            <a:pPr indent="0" lvl="0" marL="0" rtl="0" algn="l">
              <a:spcBef>
                <a:spcPts val="0"/>
              </a:spcBef>
              <a:spcAft>
                <a:spcPts val="0"/>
              </a:spcAft>
              <a:buNone/>
            </a:pPr>
            <a:r>
              <a:rPr lang="en"/>
              <a:t>Second, (2). We wanted to run a lot of experiments, and we wouldn’t have been able to do this if we fine-tuned our models on so many high resolution images.</a:t>
            </a:r>
            <a:endParaRPr/>
          </a:p>
          <a:p>
            <a:pPr indent="0" lvl="0" marL="0" rtl="0" algn="l">
              <a:spcBef>
                <a:spcPts val="0"/>
              </a:spcBef>
              <a:spcAft>
                <a:spcPts val="0"/>
              </a:spcAft>
              <a:buNone/>
            </a:pPr>
            <a:r>
              <a:rPr lang="en"/>
              <a:t>Third, (3).</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de4d1272da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de4d1272da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experimented with various transformations </a:t>
            </a:r>
            <a:r>
              <a:rPr lang="en"/>
              <a:t>in</a:t>
            </a:r>
            <a:r>
              <a:rPr lang="en"/>
              <a:t> hopes of improving our models.</a:t>
            </a:r>
            <a:endParaRPr/>
          </a:p>
          <a:p>
            <a:pPr indent="0" lvl="0" marL="0" rtl="0" algn="l">
              <a:spcBef>
                <a:spcPts val="0"/>
              </a:spcBef>
              <a:spcAft>
                <a:spcPts val="0"/>
              </a:spcAft>
              <a:buNone/>
            </a:pPr>
            <a:r>
              <a:rPr lang="en"/>
              <a:t>First, and this applies to more than preprocessing, (1).</a:t>
            </a:r>
            <a:endParaRPr/>
          </a:p>
          <a:p>
            <a:pPr indent="0" lvl="0" marL="0" rtl="0" algn="l">
              <a:spcBef>
                <a:spcPts val="0"/>
              </a:spcBef>
              <a:spcAft>
                <a:spcPts val="0"/>
              </a:spcAft>
              <a:buNone/>
            </a:pPr>
            <a:r>
              <a:rPr lang="en"/>
              <a:t>Then, (2) and (3).</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de4d1272da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de4d1272da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de4d1272da_0_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de4d1272da_0_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de4cb1610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de4cb1610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de4cb1610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de4cb1610f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de4d1272da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de4d1272da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de4cb1610f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de4cb1610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de4cb1610f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de4cb1610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de4cb1610f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de4cb1610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de4cb1610f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de4cb1610f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de4cb1610f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de4cb1610f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de4cb1610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de4cb1610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de4d1272da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de4d1272da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de4d1272da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de4d1272da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de4cb1610f_2_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de4cb1610f_2_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de4d1272da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de4d1272da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de4d1272da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de4d1272da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The dataset we used for this project is XXX.</a:t>
            </a:r>
            <a:endParaRPr/>
          </a:p>
          <a:p>
            <a:pPr indent="-298450" lvl="0" marL="457200" rtl="0" algn="l">
              <a:spcBef>
                <a:spcPts val="0"/>
              </a:spcBef>
              <a:spcAft>
                <a:spcPts val="0"/>
              </a:spcAft>
              <a:buSzPts val="1100"/>
              <a:buChar char="-"/>
            </a:pPr>
            <a:r>
              <a:rPr lang="en"/>
              <a:t>There are multiple versions of this dataset. There are four on the website, but we used a version from Kaggle because X. This version doesn’t perfectly match any of those but primarily seems to take from OASIS 1</a:t>
            </a:r>
            <a:endParaRPr/>
          </a:p>
          <a:p>
            <a:pPr indent="-298450" lvl="0" marL="457200" rtl="0" algn="l">
              <a:spcBef>
                <a:spcPts val="0"/>
              </a:spcBef>
              <a:spcAft>
                <a:spcPts val="0"/>
              </a:spcAft>
              <a:buSzPts val="1100"/>
              <a:buChar char="-"/>
            </a:pPr>
            <a:r>
              <a:rPr lang="en"/>
              <a:t>Most of the OASIS studies we’ll talk about used OASIS 3, often combined with the ADNI dataset.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deb08841e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deb08841e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Many papers have developed novel model architectures for Alzheimer’s classification.</a:t>
            </a:r>
            <a:endParaRPr/>
          </a:p>
          <a:p>
            <a:pPr indent="0" lvl="0" marL="0" rtl="0" algn="l">
              <a:spcBef>
                <a:spcPts val="0"/>
              </a:spcBef>
              <a:spcAft>
                <a:spcPts val="0"/>
              </a:spcAft>
              <a:buNone/>
            </a:pPr>
            <a:r>
              <a:rPr lang="en"/>
              <a:t>One recent example is X.</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Clr>
                <a:srgbClr val="D9D9D9"/>
              </a:buClr>
              <a:buSzPts val="1800"/>
              <a:buAutoNum type="arabicPeriod"/>
              <a:defRPr>
                <a:solidFill>
                  <a:srgbClr val="D9D9D9"/>
                </a:solidFill>
              </a:defRPr>
            </a:lvl1pPr>
            <a:lvl2pPr indent="-317500" lvl="1" marL="914400">
              <a:spcBef>
                <a:spcPts val="0"/>
              </a:spcBef>
              <a:spcAft>
                <a:spcPts val="0"/>
              </a:spcAft>
              <a:buClr>
                <a:srgbClr val="D9D9D9"/>
              </a:buClr>
              <a:buSzPts val="1400"/>
              <a:buAutoNum type="alphaLcPeriod"/>
              <a:defRPr>
                <a:solidFill>
                  <a:srgbClr val="D9D9D9"/>
                </a:solidFill>
              </a:defRPr>
            </a:lvl2pPr>
            <a:lvl3pPr indent="-317500" lvl="2" marL="1371600">
              <a:spcBef>
                <a:spcPts val="0"/>
              </a:spcBef>
              <a:spcAft>
                <a:spcPts val="0"/>
              </a:spcAft>
              <a:buClr>
                <a:srgbClr val="D9D9D9"/>
              </a:buClr>
              <a:buSzPts val="1400"/>
              <a:buAutoNum type="romanLcPeriod"/>
              <a:defRPr>
                <a:solidFill>
                  <a:srgbClr val="D9D9D9"/>
                </a:solidFill>
              </a:defRPr>
            </a:lvl3pPr>
            <a:lvl4pPr indent="-317500" lvl="3" marL="1828800">
              <a:spcBef>
                <a:spcPts val="0"/>
              </a:spcBef>
              <a:spcAft>
                <a:spcPts val="0"/>
              </a:spcAft>
              <a:buClr>
                <a:srgbClr val="D9D9D9"/>
              </a:buClr>
              <a:buSzPts val="1400"/>
              <a:buAutoNum type="arabicPeriod"/>
              <a:defRPr>
                <a:solidFill>
                  <a:srgbClr val="D9D9D9"/>
                </a:solidFill>
              </a:defRPr>
            </a:lvl4pPr>
            <a:lvl5pPr indent="-317500" lvl="4" marL="2286000">
              <a:spcBef>
                <a:spcPts val="0"/>
              </a:spcBef>
              <a:spcAft>
                <a:spcPts val="0"/>
              </a:spcAft>
              <a:buClr>
                <a:srgbClr val="D9D9D9"/>
              </a:buClr>
              <a:buSzPts val="1400"/>
              <a:buAutoNum type="alphaLcPeriod"/>
              <a:defRPr>
                <a:solidFill>
                  <a:srgbClr val="D9D9D9"/>
                </a:solidFill>
              </a:defRPr>
            </a:lvl5pPr>
            <a:lvl6pPr indent="-317500" lvl="5" marL="2743200">
              <a:spcBef>
                <a:spcPts val="0"/>
              </a:spcBef>
              <a:spcAft>
                <a:spcPts val="0"/>
              </a:spcAft>
              <a:buClr>
                <a:srgbClr val="D9D9D9"/>
              </a:buClr>
              <a:buSzPts val="1400"/>
              <a:buAutoNum type="romanLcPeriod"/>
              <a:defRPr>
                <a:solidFill>
                  <a:srgbClr val="D9D9D9"/>
                </a:solidFill>
              </a:defRPr>
            </a:lvl6pPr>
            <a:lvl7pPr indent="-317500" lvl="6" marL="3200400">
              <a:spcBef>
                <a:spcPts val="0"/>
              </a:spcBef>
              <a:spcAft>
                <a:spcPts val="0"/>
              </a:spcAft>
              <a:buClr>
                <a:srgbClr val="D9D9D9"/>
              </a:buClr>
              <a:buSzPts val="1400"/>
              <a:buAutoNum type="arabicPeriod"/>
              <a:defRPr>
                <a:solidFill>
                  <a:srgbClr val="D9D9D9"/>
                </a:solidFill>
              </a:defRPr>
            </a:lvl7pPr>
            <a:lvl8pPr indent="-317500" lvl="7" marL="3657600">
              <a:spcBef>
                <a:spcPts val="0"/>
              </a:spcBef>
              <a:spcAft>
                <a:spcPts val="0"/>
              </a:spcAft>
              <a:buClr>
                <a:srgbClr val="D9D9D9"/>
              </a:buClr>
              <a:buSzPts val="1400"/>
              <a:buAutoNum type="alphaLcPeriod"/>
              <a:defRPr>
                <a:solidFill>
                  <a:srgbClr val="D9D9D9"/>
                </a:solidFill>
              </a:defRPr>
            </a:lvl8pPr>
            <a:lvl9pPr indent="-317500" lvl="8" marL="4114800">
              <a:spcBef>
                <a:spcPts val="0"/>
              </a:spcBef>
              <a:spcAft>
                <a:spcPts val="0"/>
              </a:spcAft>
              <a:buClr>
                <a:srgbClr val="D9D9D9"/>
              </a:buClr>
              <a:buSzPts val="1400"/>
              <a:buAutoNum type="romanLcPeriod"/>
              <a:defRPr>
                <a:solidFill>
                  <a:srgbClr val="D9D9D9"/>
                </a:solidFill>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rgbClr val="D9D9D9"/>
              </a:buClr>
              <a:buSzPts val="1800"/>
              <a:buChar char="●"/>
              <a:defRPr sz="1800">
                <a:solidFill>
                  <a:srgbClr val="D9D9D9"/>
                </a:solidFill>
              </a:defRPr>
            </a:lvl1pPr>
            <a:lvl2pPr indent="-317500" lvl="1" marL="914400">
              <a:lnSpc>
                <a:spcPct val="115000"/>
              </a:lnSpc>
              <a:spcBef>
                <a:spcPts val="0"/>
              </a:spcBef>
              <a:spcAft>
                <a:spcPts val="0"/>
              </a:spcAft>
              <a:buClr>
                <a:srgbClr val="D9D9D9"/>
              </a:buClr>
              <a:buSzPts val="1400"/>
              <a:buChar char="○"/>
              <a:defRPr>
                <a:solidFill>
                  <a:srgbClr val="D9D9D9"/>
                </a:solidFill>
              </a:defRPr>
            </a:lvl2pPr>
            <a:lvl3pPr indent="-317500" lvl="2" marL="1371600">
              <a:lnSpc>
                <a:spcPct val="115000"/>
              </a:lnSpc>
              <a:spcBef>
                <a:spcPts val="0"/>
              </a:spcBef>
              <a:spcAft>
                <a:spcPts val="0"/>
              </a:spcAft>
              <a:buClr>
                <a:srgbClr val="D9D9D9"/>
              </a:buClr>
              <a:buSzPts val="1400"/>
              <a:buChar char="■"/>
              <a:defRPr>
                <a:solidFill>
                  <a:srgbClr val="D9D9D9"/>
                </a:solidFill>
              </a:defRPr>
            </a:lvl3pPr>
            <a:lvl4pPr indent="-317500" lvl="3" marL="1828800">
              <a:lnSpc>
                <a:spcPct val="115000"/>
              </a:lnSpc>
              <a:spcBef>
                <a:spcPts val="0"/>
              </a:spcBef>
              <a:spcAft>
                <a:spcPts val="0"/>
              </a:spcAft>
              <a:buClr>
                <a:srgbClr val="D9D9D9"/>
              </a:buClr>
              <a:buSzPts val="1400"/>
              <a:buChar char="●"/>
              <a:defRPr>
                <a:solidFill>
                  <a:srgbClr val="D9D9D9"/>
                </a:solidFill>
              </a:defRPr>
            </a:lvl4pPr>
            <a:lvl5pPr indent="-317500" lvl="4" marL="2286000">
              <a:lnSpc>
                <a:spcPct val="115000"/>
              </a:lnSpc>
              <a:spcBef>
                <a:spcPts val="0"/>
              </a:spcBef>
              <a:spcAft>
                <a:spcPts val="0"/>
              </a:spcAft>
              <a:buClr>
                <a:srgbClr val="D9D9D9"/>
              </a:buClr>
              <a:buSzPts val="1400"/>
              <a:buChar char="○"/>
              <a:defRPr>
                <a:solidFill>
                  <a:srgbClr val="D9D9D9"/>
                </a:solidFill>
              </a:defRPr>
            </a:lvl5pPr>
            <a:lvl6pPr indent="-317500" lvl="5" marL="2743200">
              <a:lnSpc>
                <a:spcPct val="115000"/>
              </a:lnSpc>
              <a:spcBef>
                <a:spcPts val="0"/>
              </a:spcBef>
              <a:spcAft>
                <a:spcPts val="0"/>
              </a:spcAft>
              <a:buClr>
                <a:srgbClr val="D9D9D9"/>
              </a:buClr>
              <a:buSzPts val="1400"/>
              <a:buChar char="■"/>
              <a:defRPr>
                <a:solidFill>
                  <a:srgbClr val="D9D9D9"/>
                </a:solidFill>
              </a:defRPr>
            </a:lvl6pPr>
            <a:lvl7pPr indent="-317500" lvl="6" marL="3200400">
              <a:lnSpc>
                <a:spcPct val="115000"/>
              </a:lnSpc>
              <a:spcBef>
                <a:spcPts val="0"/>
              </a:spcBef>
              <a:spcAft>
                <a:spcPts val="0"/>
              </a:spcAft>
              <a:buClr>
                <a:srgbClr val="D9D9D9"/>
              </a:buClr>
              <a:buSzPts val="1400"/>
              <a:buChar char="●"/>
              <a:defRPr>
                <a:solidFill>
                  <a:srgbClr val="D9D9D9"/>
                </a:solidFill>
              </a:defRPr>
            </a:lvl7pPr>
            <a:lvl8pPr indent="-317500" lvl="7" marL="3657600">
              <a:lnSpc>
                <a:spcPct val="115000"/>
              </a:lnSpc>
              <a:spcBef>
                <a:spcPts val="0"/>
              </a:spcBef>
              <a:spcAft>
                <a:spcPts val="0"/>
              </a:spcAft>
              <a:buClr>
                <a:srgbClr val="D9D9D9"/>
              </a:buClr>
              <a:buSzPts val="1400"/>
              <a:buChar char="○"/>
              <a:defRPr>
                <a:solidFill>
                  <a:srgbClr val="D9D9D9"/>
                </a:solidFill>
              </a:defRPr>
            </a:lvl8pPr>
            <a:lvl9pPr indent="-317500" lvl="8" marL="4114800">
              <a:lnSpc>
                <a:spcPct val="115000"/>
              </a:lnSpc>
              <a:spcBef>
                <a:spcPts val="0"/>
              </a:spcBef>
              <a:spcAft>
                <a:spcPts val="0"/>
              </a:spcAft>
              <a:buClr>
                <a:srgbClr val="D9D9D9"/>
              </a:buClr>
              <a:buSzPts val="1400"/>
              <a:buChar char="■"/>
              <a:defRPr>
                <a:solidFill>
                  <a:srgbClr val="D9D9D9"/>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png"/><Relationship Id="rId4" Type="http://schemas.openxmlformats.org/officeDocument/2006/relationships/hyperlink" Target="https://nimblebox.ai/blog/transfer-learning-in-machine-learning"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8.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575175"/>
            <a:ext cx="4260300" cy="28305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3000"/>
              <a:t>Transfer Learning with Popular Image Classification Models to Diagnose Alzheimer's Disease</a:t>
            </a:r>
            <a:endParaRPr sz="3000"/>
          </a:p>
        </p:txBody>
      </p:sp>
      <p:sp>
        <p:nvSpPr>
          <p:cNvPr id="55" name="Google Shape;55;p13"/>
          <p:cNvSpPr txBox="1"/>
          <p:nvPr>
            <p:ph idx="1" type="subTitle"/>
          </p:nvPr>
        </p:nvSpPr>
        <p:spPr>
          <a:xfrm>
            <a:off x="311700" y="3405550"/>
            <a:ext cx="4260300" cy="131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400"/>
              <a:t>By Dawson Haddox, Ben Williams, Michael Maddison, Will Balkan, and Brian Ng</a:t>
            </a:r>
            <a:endParaRPr sz="2400"/>
          </a:p>
        </p:txBody>
      </p:sp>
      <p:pic>
        <p:nvPicPr>
          <p:cNvPr id="56" name="Google Shape;56;p13"/>
          <p:cNvPicPr preferRelativeResize="0"/>
          <p:nvPr/>
        </p:nvPicPr>
        <p:blipFill rotWithShape="1">
          <a:blip r:embed="rId3">
            <a:alphaModFix/>
          </a:blip>
          <a:srcRect b="0" l="6323" r="11762" t="0"/>
          <a:stretch/>
        </p:blipFill>
        <p:spPr>
          <a:xfrm rot="5400000">
            <a:off x="3984512" y="1504950"/>
            <a:ext cx="3495375" cy="2133600"/>
          </a:xfrm>
          <a:prstGeom prst="rect">
            <a:avLst/>
          </a:prstGeom>
          <a:noFill/>
          <a:ln>
            <a:noFill/>
          </a:ln>
        </p:spPr>
      </p:pic>
      <p:pic>
        <p:nvPicPr>
          <p:cNvPr id="57" name="Google Shape;57;p13"/>
          <p:cNvPicPr preferRelativeResize="0"/>
          <p:nvPr/>
        </p:nvPicPr>
        <p:blipFill>
          <a:blip r:embed="rId4">
            <a:alphaModFix/>
          </a:blip>
          <a:stretch>
            <a:fillRect/>
          </a:stretch>
        </p:blipFill>
        <p:spPr>
          <a:xfrm>
            <a:off x="6799000" y="824050"/>
            <a:ext cx="1997371" cy="34953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F1F3F4"/>
                </a:solidFill>
              </a:rPr>
              <a:t>Related</a:t>
            </a:r>
            <a:r>
              <a:rPr lang="en" sz="2500">
                <a:solidFill>
                  <a:srgbClr val="F1F3F4"/>
                </a:solidFill>
              </a:rPr>
              <a:t> Work: Leveraging Existing Model Architectures Without Pre-Trained Weights</a:t>
            </a:r>
            <a:endParaRPr sz="2500">
              <a:solidFill>
                <a:srgbClr val="F1F3F4"/>
              </a:solidFill>
            </a:endParaRPr>
          </a:p>
          <a:p>
            <a:pPr indent="0" lvl="0" marL="0" rtl="0" algn="l">
              <a:spcBef>
                <a:spcPts val="0"/>
              </a:spcBef>
              <a:spcAft>
                <a:spcPts val="0"/>
              </a:spcAft>
              <a:buNone/>
            </a:pPr>
            <a:r>
              <a:rPr lang="en" sz="2500">
                <a:solidFill>
                  <a:srgbClr val="F1F3F4"/>
                </a:solidFill>
              </a:rPr>
              <a:t> </a:t>
            </a:r>
            <a:endParaRPr sz="2500">
              <a:solidFill>
                <a:srgbClr val="F1F3F4"/>
              </a:solidFill>
            </a:endParaRPr>
          </a:p>
        </p:txBody>
      </p:sp>
      <p:sp>
        <p:nvSpPr>
          <p:cNvPr id="116" name="Google Shape;116;p22"/>
          <p:cNvSpPr txBox="1"/>
          <p:nvPr>
            <p:ph idx="1" type="body"/>
          </p:nvPr>
        </p:nvSpPr>
        <p:spPr>
          <a:xfrm>
            <a:off x="311700" y="1386375"/>
            <a:ext cx="8520600" cy="3182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F1F3F4"/>
              </a:buClr>
              <a:buSzPts val="1800"/>
              <a:buChar char="●"/>
            </a:pPr>
            <a:r>
              <a:rPr lang="en">
                <a:solidFill>
                  <a:srgbClr val="F1F3F4"/>
                </a:solidFill>
              </a:rPr>
              <a:t>2D CNN method based on ResNet50 [Yadav, K. S. &amp; Miyapuram, K. P., 2021]</a:t>
            </a:r>
            <a:endParaRPr>
              <a:solidFill>
                <a:srgbClr val="F1F3F4"/>
              </a:solidFill>
            </a:endParaRPr>
          </a:p>
          <a:p>
            <a:pPr indent="-342900" lvl="0" marL="457200" rtl="0" algn="l">
              <a:spcBef>
                <a:spcPts val="0"/>
              </a:spcBef>
              <a:spcAft>
                <a:spcPts val="0"/>
              </a:spcAft>
              <a:buClr>
                <a:srgbClr val="F1F3F4"/>
              </a:buClr>
              <a:buSzPts val="1800"/>
              <a:buChar char="●"/>
            </a:pPr>
            <a:r>
              <a:rPr lang="en">
                <a:solidFill>
                  <a:srgbClr val="F1F3F4"/>
                </a:solidFill>
              </a:rPr>
              <a:t>AlexNet-based CNN classification model [Fuadah, Y. N. et al., 2021]</a:t>
            </a:r>
            <a:endParaRPr>
              <a:solidFill>
                <a:srgbClr val="F1F3F4"/>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Novelty: Transfer Learning &amp; Preventing Data Leakage</a:t>
            </a:r>
            <a:endParaRPr/>
          </a:p>
        </p:txBody>
      </p:sp>
      <p:sp>
        <p:nvSpPr>
          <p:cNvPr id="122" name="Google Shape;122;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F1F3F4"/>
              </a:buClr>
              <a:buSzPts val="1800"/>
              <a:buChar char="●"/>
            </a:pPr>
            <a:r>
              <a:rPr lang="en">
                <a:solidFill>
                  <a:srgbClr val="F1F3F4"/>
                </a:solidFill>
              </a:rPr>
              <a:t>Many papers only attempt binary classification [S. Basheer et al., 2021]</a:t>
            </a:r>
            <a:endParaRPr>
              <a:solidFill>
                <a:srgbClr val="F1F3F4"/>
              </a:solidFill>
            </a:endParaRPr>
          </a:p>
          <a:p>
            <a:pPr indent="-342900" lvl="0" marL="457200" rtl="0" algn="l">
              <a:spcBef>
                <a:spcPts val="0"/>
              </a:spcBef>
              <a:spcAft>
                <a:spcPts val="0"/>
              </a:spcAft>
              <a:buClr>
                <a:srgbClr val="F1F3F4"/>
              </a:buClr>
              <a:buSzPts val="1800"/>
              <a:buChar char="●"/>
            </a:pPr>
            <a:r>
              <a:rPr lang="en">
                <a:solidFill>
                  <a:srgbClr val="F1F3F4"/>
                </a:solidFill>
              </a:rPr>
              <a:t>Erroneous train/validation/test splits lead to data leakage [Aithal, Ninad]</a:t>
            </a:r>
            <a:endParaRPr>
              <a:solidFill>
                <a:srgbClr val="F1F3F4"/>
              </a:solidFill>
            </a:endParaRPr>
          </a:p>
          <a:p>
            <a:pPr indent="-342900" lvl="0" marL="457200" rtl="0" algn="l">
              <a:spcBef>
                <a:spcPts val="0"/>
              </a:spcBef>
              <a:spcAft>
                <a:spcPts val="0"/>
              </a:spcAft>
              <a:buClr>
                <a:srgbClr val="F1F3F4"/>
              </a:buClr>
              <a:buSzPts val="1800"/>
              <a:buChar char="●"/>
            </a:pPr>
            <a:r>
              <a:rPr lang="en">
                <a:solidFill>
                  <a:srgbClr val="F1F3F4"/>
                </a:solidFill>
              </a:rPr>
              <a:t>Lack of exploration of true transfer learning [Yadav, K. S. &amp; Miyapuram, K. P., 2021; Fuadah, Y. N. et al., 2021]</a:t>
            </a:r>
            <a:endParaRPr>
              <a:solidFill>
                <a:srgbClr val="F1F3F4"/>
              </a:solidFill>
            </a:endParaRPr>
          </a:p>
          <a:p>
            <a:pPr indent="0" lvl="0" marL="0" rtl="0" algn="l">
              <a:spcBef>
                <a:spcPts val="1000"/>
              </a:spcBef>
              <a:spcAft>
                <a:spcPts val="1000"/>
              </a:spcAft>
              <a:buNone/>
            </a:pPr>
            <a:r>
              <a:t/>
            </a:r>
            <a:endParaRPr>
              <a:solidFill>
                <a:srgbClr val="F1F3F4"/>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4"/>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Methods and Results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Transfer</a:t>
            </a:r>
            <a:r>
              <a:rPr lang="en"/>
              <a:t> Learning</a:t>
            </a:r>
            <a:endParaRPr/>
          </a:p>
        </p:txBody>
      </p:sp>
      <p:sp>
        <p:nvSpPr>
          <p:cNvPr id="133" name="Google Shape;133;p25"/>
          <p:cNvSpPr txBox="1"/>
          <p:nvPr>
            <p:ph idx="1" type="body"/>
          </p:nvPr>
        </p:nvSpPr>
        <p:spPr>
          <a:xfrm>
            <a:off x="311700" y="1152475"/>
            <a:ext cx="4126200" cy="3416400"/>
          </a:xfrm>
          <a:prstGeom prst="rect">
            <a:avLst/>
          </a:prstGeom>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
              <a:t>Transfer learning is a technique where a pre-trained model is used as the starting point for a different but somewhat</a:t>
            </a:r>
            <a:r>
              <a:rPr lang="en"/>
              <a:t> related </a:t>
            </a:r>
            <a:r>
              <a:rPr lang="en"/>
              <a:t>task.</a:t>
            </a:r>
            <a:endParaRPr/>
          </a:p>
          <a:p>
            <a:pPr indent="-342900" lvl="0" marL="457200" rtl="0" algn="l">
              <a:lnSpc>
                <a:spcPct val="115000"/>
              </a:lnSpc>
              <a:spcBef>
                <a:spcPts val="1000"/>
              </a:spcBef>
              <a:spcAft>
                <a:spcPts val="1000"/>
              </a:spcAft>
              <a:buSzPts val="1800"/>
              <a:buChar char="●"/>
            </a:pPr>
            <a:r>
              <a:rPr lang="en"/>
              <a:t>Speeds up model development and leverages previously acquired knowledge. </a:t>
            </a:r>
            <a:endParaRPr/>
          </a:p>
        </p:txBody>
      </p:sp>
      <p:pic>
        <p:nvPicPr>
          <p:cNvPr id="134" name="Google Shape;134;p25"/>
          <p:cNvPicPr preferRelativeResize="0"/>
          <p:nvPr/>
        </p:nvPicPr>
        <p:blipFill>
          <a:blip r:embed="rId3">
            <a:alphaModFix/>
          </a:blip>
          <a:stretch>
            <a:fillRect/>
          </a:stretch>
        </p:blipFill>
        <p:spPr>
          <a:xfrm>
            <a:off x="4627253" y="1017737"/>
            <a:ext cx="4205051" cy="2804726"/>
          </a:xfrm>
          <a:prstGeom prst="rect">
            <a:avLst/>
          </a:prstGeom>
          <a:noFill/>
          <a:ln>
            <a:noFill/>
          </a:ln>
        </p:spPr>
      </p:pic>
      <p:sp>
        <p:nvSpPr>
          <p:cNvPr id="135" name="Google Shape;135;p25"/>
          <p:cNvSpPr txBox="1"/>
          <p:nvPr/>
        </p:nvSpPr>
        <p:spPr>
          <a:xfrm>
            <a:off x="4627400" y="3937575"/>
            <a:ext cx="42051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600">
                <a:solidFill>
                  <a:schemeClr val="lt2"/>
                </a:solidFill>
                <a:uFill>
                  <a:noFill/>
                </a:uFill>
                <a:hlinkClick r:id="rId4">
                  <a:extLst>
                    <a:ext uri="{A12FA001-AC4F-418D-AE19-62706E023703}">
                      <ahyp:hlinkClr val="tx"/>
                    </a:ext>
                  </a:extLst>
                </a:hlinkClick>
              </a:rPr>
              <a:t>An Introduction to Transfer Learning in Machine Learning</a:t>
            </a:r>
            <a:endParaRPr i="1" sz="1600">
              <a:solidFill>
                <a:schemeClr val="l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Selection and Train/Test/Validation Split</a:t>
            </a:r>
            <a:endParaRPr/>
          </a:p>
        </p:txBody>
      </p:sp>
      <p:sp>
        <p:nvSpPr>
          <p:cNvPr id="141" name="Google Shape;141;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Removed moderate dementia images due to only two participants.</a:t>
            </a:r>
            <a:endParaRPr/>
          </a:p>
          <a:p>
            <a:pPr indent="-342900" lvl="0" marL="457200" rtl="0" algn="l">
              <a:spcBef>
                <a:spcPts val="0"/>
              </a:spcBef>
              <a:spcAft>
                <a:spcPts val="0"/>
              </a:spcAft>
              <a:buSzPts val="1800"/>
              <a:buChar char="●"/>
            </a:pPr>
            <a:r>
              <a:rPr lang="en"/>
              <a:t>Subset to 40% of the data due to computational restraints for faster fine-tuning.</a:t>
            </a:r>
            <a:endParaRPr/>
          </a:p>
          <a:p>
            <a:pPr indent="-330200" lvl="1" marL="914400" rtl="0" algn="l">
              <a:spcBef>
                <a:spcPts val="0"/>
              </a:spcBef>
              <a:spcAft>
                <a:spcPts val="0"/>
              </a:spcAft>
              <a:buSzPts val="1600"/>
              <a:buChar char="○"/>
            </a:pPr>
            <a:r>
              <a:rPr lang="en" sz="1600"/>
              <a:t>Random Subset: Randomly selected 40% of the data.</a:t>
            </a:r>
            <a:endParaRPr sz="1600"/>
          </a:p>
          <a:p>
            <a:pPr indent="-330200" lvl="1" marL="914400" rtl="0" algn="l">
              <a:spcBef>
                <a:spcPts val="0"/>
              </a:spcBef>
              <a:spcAft>
                <a:spcPts val="0"/>
              </a:spcAft>
              <a:buSzPts val="1600"/>
              <a:buChar char="○"/>
            </a:pPr>
            <a:r>
              <a:rPr lang="en" sz="1600"/>
              <a:t>Image Entropy Subset: Selected top 40% highest entropy images. No to slightly significant improvements.</a:t>
            </a:r>
            <a:endParaRPr sz="1600"/>
          </a:p>
          <a:p>
            <a:pPr indent="-342900" lvl="0" marL="457200" rtl="0" algn="l">
              <a:spcBef>
                <a:spcPts val="0"/>
              </a:spcBef>
              <a:spcAft>
                <a:spcPts val="0"/>
              </a:spcAft>
              <a:buSzPts val="1800"/>
              <a:buChar char="●"/>
            </a:pPr>
            <a:r>
              <a:rPr lang="en"/>
              <a:t>Split data into train/test/validation sets by participants to prevent data leakage.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Preprocessing</a:t>
            </a:r>
            <a:endParaRPr/>
          </a:p>
        </p:txBody>
      </p:sp>
      <p:sp>
        <p:nvSpPr>
          <p:cNvPr id="147" name="Google Shape;147;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Lato"/>
              <a:buChar char="●"/>
            </a:pPr>
            <a:r>
              <a:rPr lang="en">
                <a:latin typeface="Lato"/>
                <a:ea typeface="Lato"/>
                <a:cs typeface="Lato"/>
                <a:sym typeface="Lato"/>
              </a:rPr>
              <a:t>Set random seed to effectively compare modifications and ensure reproducibility of results.</a:t>
            </a:r>
            <a:endParaRPr>
              <a:latin typeface="Lato"/>
              <a:ea typeface="Lato"/>
              <a:cs typeface="Lato"/>
              <a:sym typeface="Lato"/>
            </a:endParaRPr>
          </a:p>
          <a:p>
            <a:pPr indent="-342900" lvl="0" marL="457200" rtl="0" algn="l">
              <a:spcBef>
                <a:spcPts val="1000"/>
              </a:spcBef>
              <a:spcAft>
                <a:spcPts val="0"/>
              </a:spcAft>
              <a:buSzPts val="1800"/>
              <a:buFont typeface="Lato"/>
              <a:buChar char="●"/>
            </a:pPr>
            <a:r>
              <a:rPr lang="en">
                <a:latin typeface="Lato"/>
                <a:ea typeface="Lato"/>
                <a:cs typeface="Lato"/>
                <a:sym typeface="Lato"/>
              </a:rPr>
              <a:t>Applied resize, random crop, or central crop transformations to meet conventional input dimensions for each model. No significant variation in results.</a:t>
            </a:r>
            <a:endParaRPr>
              <a:latin typeface="Lato"/>
              <a:ea typeface="Lato"/>
              <a:cs typeface="Lato"/>
              <a:sym typeface="Lato"/>
            </a:endParaRPr>
          </a:p>
          <a:p>
            <a:pPr indent="-342900" lvl="0" marL="457200" rtl="0" algn="l">
              <a:spcBef>
                <a:spcPts val="1000"/>
              </a:spcBef>
              <a:spcAft>
                <a:spcPts val="1000"/>
              </a:spcAft>
              <a:buSzPts val="1800"/>
              <a:buFont typeface="Lato"/>
              <a:buChar char="●"/>
            </a:pPr>
            <a:r>
              <a:rPr lang="en">
                <a:latin typeface="Lato"/>
                <a:ea typeface="Lato"/>
                <a:cs typeface="Lato"/>
                <a:sym typeface="Lato"/>
              </a:rPr>
              <a:t>Hippocampus segmentation to focus on a brain region associated with Alzheimer’s and memory. Slight improvements to validation loss and accuracy.</a:t>
            </a: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Oversampling, Data Trimming and Balancing</a:t>
            </a:r>
            <a:endParaRPr/>
          </a:p>
        </p:txBody>
      </p:sp>
      <p:sp>
        <p:nvSpPr>
          <p:cNvPr id="153" name="Google Shape;153;p28"/>
          <p:cNvSpPr txBox="1"/>
          <p:nvPr>
            <p:ph idx="1" type="body"/>
          </p:nvPr>
        </p:nvSpPr>
        <p:spPr>
          <a:xfrm>
            <a:off x="311700" y="1152475"/>
            <a:ext cx="4659600" cy="3687600"/>
          </a:xfrm>
          <a:prstGeom prst="rect">
            <a:avLst/>
          </a:prstGeom>
        </p:spPr>
        <p:txBody>
          <a:bodyPr anchorCtr="0" anchor="t" bIns="91425" lIns="91425" spcFirstLastPara="1" rIns="91425" wrap="square" tIns="91425">
            <a:normAutofit fontScale="85000" lnSpcReduction="20000"/>
          </a:bodyPr>
          <a:lstStyle/>
          <a:p>
            <a:pPr indent="-325755" lvl="0" marL="457200" rtl="0" algn="l">
              <a:lnSpc>
                <a:spcPct val="115000"/>
              </a:lnSpc>
              <a:spcBef>
                <a:spcPts val="0"/>
              </a:spcBef>
              <a:spcAft>
                <a:spcPts val="0"/>
              </a:spcAft>
              <a:buSzPct val="100000"/>
              <a:buChar char="●"/>
            </a:pPr>
            <a:r>
              <a:rPr b="1" lang="en"/>
              <a:t>Class Imbalance:</a:t>
            </a:r>
            <a:r>
              <a:rPr lang="en"/>
              <a:t> 26,888 non</a:t>
            </a:r>
            <a:r>
              <a:rPr lang="en"/>
              <a:t>-demented, 5,490 very mild dementia, 2,000 mild dementia.</a:t>
            </a:r>
            <a:endParaRPr/>
          </a:p>
          <a:p>
            <a:pPr indent="-325755" lvl="0" marL="457200" rtl="0" algn="l">
              <a:lnSpc>
                <a:spcPct val="115000"/>
              </a:lnSpc>
              <a:spcBef>
                <a:spcPts val="1000"/>
              </a:spcBef>
              <a:spcAft>
                <a:spcPts val="0"/>
              </a:spcAft>
              <a:buSzPct val="100000"/>
              <a:buChar char="●"/>
            </a:pPr>
            <a:r>
              <a:rPr b="1" lang="en"/>
              <a:t>Oversampling:</a:t>
            </a:r>
            <a:r>
              <a:rPr lang="en"/>
              <a:t> Duplicating images from underrepresented classes to balance the dataset.</a:t>
            </a:r>
            <a:endParaRPr/>
          </a:p>
          <a:p>
            <a:pPr indent="-325755" lvl="0" marL="457200" rtl="0" algn="l">
              <a:lnSpc>
                <a:spcPct val="115000"/>
              </a:lnSpc>
              <a:spcBef>
                <a:spcPts val="1000"/>
              </a:spcBef>
              <a:spcAft>
                <a:spcPts val="0"/>
              </a:spcAft>
              <a:buSzPct val="100000"/>
              <a:buChar char="●"/>
            </a:pPr>
            <a:r>
              <a:rPr b="1" lang="en"/>
              <a:t>Data Trimming and Balancing:</a:t>
            </a:r>
            <a:r>
              <a:rPr lang="en"/>
              <a:t> Cutting images from the overrepresented class and augmenting images from underrepresented classes to achieve balance.</a:t>
            </a:r>
            <a:endParaRPr/>
          </a:p>
          <a:p>
            <a:pPr indent="-325755" lvl="0" marL="457200" rtl="0" algn="l">
              <a:lnSpc>
                <a:spcPct val="115000"/>
              </a:lnSpc>
              <a:spcBef>
                <a:spcPts val="1000"/>
              </a:spcBef>
              <a:spcAft>
                <a:spcPts val="1000"/>
              </a:spcAft>
              <a:buSzPct val="100000"/>
              <a:buChar char="●"/>
            </a:pPr>
            <a:r>
              <a:rPr lang="en"/>
              <a:t>Neither oversampling nor data trimming and balancing had a significant impact on validation loss and accuracy.</a:t>
            </a:r>
            <a:endParaRPr/>
          </a:p>
        </p:txBody>
      </p:sp>
      <p:pic>
        <p:nvPicPr>
          <p:cNvPr id="154" name="Google Shape;154;p28"/>
          <p:cNvPicPr preferRelativeResize="0"/>
          <p:nvPr/>
        </p:nvPicPr>
        <p:blipFill rotWithShape="1">
          <a:blip r:embed="rId3">
            <a:alphaModFix/>
          </a:blip>
          <a:srcRect b="0" l="50000" r="0" t="0"/>
          <a:stretch/>
        </p:blipFill>
        <p:spPr>
          <a:xfrm>
            <a:off x="5177101" y="1637816"/>
            <a:ext cx="3807600" cy="2237285"/>
          </a:xfrm>
          <a:prstGeom prst="rect">
            <a:avLst/>
          </a:prstGeom>
          <a:noFill/>
          <a:ln>
            <a:noFill/>
          </a:ln>
        </p:spPr>
      </p:pic>
      <p:sp>
        <p:nvSpPr>
          <p:cNvPr id="155" name="Google Shape;155;p28"/>
          <p:cNvSpPr txBox="1"/>
          <p:nvPr/>
        </p:nvSpPr>
        <p:spPr>
          <a:xfrm>
            <a:off x="5177100" y="3919300"/>
            <a:ext cx="39201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a:solidFill>
                  <a:schemeClr val="lt2"/>
                </a:solidFill>
              </a:rPr>
              <a:t>Practicus AI (2018). Handling Imbalanced Datasets in Deep Learning </a:t>
            </a:r>
            <a:endParaRPr i="1">
              <a:solidFill>
                <a:schemeClr val="lt2"/>
              </a:solidFill>
            </a:endParaRPr>
          </a:p>
          <a:p>
            <a:pPr indent="0" lvl="0" marL="0" rtl="0" algn="l">
              <a:lnSpc>
                <a:spcPct val="115000"/>
              </a:lnSpc>
              <a:spcBef>
                <a:spcPts val="0"/>
              </a:spcBef>
              <a:spcAft>
                <a:spcPts val="0"/>
              </a:spcAft>
              <a:buNone/>
            </a:pPr>
            <a:r>
              <a:t/>
            </a:r>
            <a:endParaRPr i="1">
              <a:solidFill>
                <a:schemeClr val="lt2"/>
              </a:solidFill>
            </a:endParaRPr>
          </a:p>
          <a:p>
            <a:pPr indent="0" lvl="0" marL="0" rtl="0" algn="l">
              <a:lnSpc>
                <a:spcPct val="115000"/>
              </a:lnSpc>
              <a:spcBef>
                <a:spcPts val="0"/>
              </a:spcBef>
              <a:spcAft>
                <a:spcPts val="0"/>
              </a:spcAft>
              <a:buNone/>
            </a:pPr>
            <a:r>
              <a:t/>
            </a:r>
            <a:endParaRPr i="1">
              <a:solidFill>
                <a:schemeClr val="lt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Hyperparameter Tuning, Optimization</a:t>
            </a:r>
            <a:endParaRPr/>
          </a:p>
        </p:txBody>
      </p:sp>
      <p:sp>
        <p:nvSpPr>
          <p:cNvPr id="161" name="Google Shape;161;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Experimented with different step sizes, number of epochs, batch sizes, random seeds, and early stopping hyperparameters to determine those that often worked best.</a:t>
            </a:r>
            <a:endParaRPr/>
          </a:p>
          <a:p>
            <a:pPr indent="-342900" lvl="0" marL="457200" rtl="0" algn="l">
              <a:spcBef>
                <a:spcPts val="0"/>
              </a:spcBef>
              <a:spcAft>
                <a:spcPts val="0"/>
              </a:spcAft>
              <a:buSzPts val="1800"/>
              <a:buChar char="●"/>
            </a:pPr>
            <a:r>
              <a:rPr lang="en"/>
              <a:t>Experimented with the Adam and SGD optimizers. Results were best using the Adam optimizer.</a:t>
            </a:r>
            <a:endParaRPr/>
          </a:p>
          <a:p>
            <a:pPr indent="-342900" lvl="0" marL="457200" rtl="0" algn="l">
              <a:spcBef>
                <a:spcPts val="0"/>
              </a:spcBef>
              <a:spcAft>
                <a:spcPts val="0"/>
              </a:spcAft>
              <a:buSzPts val="1800"/>
              <a:buChar char="●"/>
            </a:pPr>
            <a:r>
              <a:rPr lang="en"/>
              <a:t>Experimented with fine-tuning the top versus the top two layers. Results were best when only fine-tuning the top layer.</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ResNet</a:t>
            </a:r>
            <a:endParaRPr/>
          </a:p>
        </p:txBody>
      </p:sp>
      <p:sp>
        <p:nvSpPr>
          <p:cNvPr id="167" name="Google Shape;167;p30"/>
          <p:cNvSpPr txBox="1"/>
          <p:nvPr>
            <p:ph idx="1" type="body"/>
          </p:nvPr>
        </p:nvSpPr>
        <p:spPr>
          <a:xfrm>
            <a:off x="311700" y="1152475"/>
            <a:ext cx="4027800" cy="35460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Takes advantage of residual layers to prevent degradation using identity mapping, allowing for deeper networks</a:t>
            </a:r>
            <a:endParaRPr/>
          </a:p>
          <a:p>
            <a:pPr indent="0" lvl="0" marL="0" rtl="0" algn="l">
              <a:spcBef>
                <a:spcPts val="1200"/>
              </a:spcBef>
              <a:spcAft>
                <a:spcPts val="0"/>
              </a:spcAft>
              <a:buNone/>
            </a:pPr>
            <a:r>
              <a:rPr b="1" lang="en"/>
              <a:t>Why:</a:t>
            </a:r>
            <a:endParaRPr b="1"/>
          </a:p>
          <a:p>
            <a:pPr indent="0" lvl="0" marL="0" rtl="0" algn="l">
              <a:spcBef>
                <a:spcPts val="1200"/>
              </a:spcBef>
              <a:spcAft>
                <a:spcPts val="0"/>
              </a:spcAft>
              <a:buNone/>
            </a:pPr>
            <a:r>
              <a:rPr lang="en"/>
              <a:t>Repeated identity mappings allow the fine-tuning to learn more about our specific dataset, and not ImageNet</a:t>
            </a:r>
            <a:endParaRPr/>
          </a:p>
          <a:p>
            <a:pPr indent="0" lvl="0" marL="0" rtl="0" algn="l">
              <a:spcBef>
                <a:spcPts val="1200"/>
              </a:spcBef>
              <a:spcAft>
                <a:spcPts val="0"/>
              </a:spcAft>
              <a:buNone/>
            </a:pPr>
            <a:r>
              <a:rPr b="1" lang="en"/>
              <a:t>Best </a:t>
            </a:r>
            <a:r>
              <a:rPr b="1" lang="en"/>
              <a:t>Result:</a:t>
            </a:r>
            <a:endParaRPr b="1"/>
          </a:p>
          <a:p>
            <a:pPr indent="0" lvl="0" marL="0" rtl="0" algn="l">
              <a:spcBef>
                <a:spcPts val="1200"/>
              </a:spcBef>
              <a:spcAft>
                <a:spcPts val="1200"/>
              </a:spcAft>
              <a:buNone/>
            </a:pPr>
            <a:r>
              <a:rPr lang="en"/>
              <a:t>78.83% on test set</a:t>
            </a:r>
            <a:endParaRPr/>
          </a:p>
        </p:txBody>
      </p:sp>
      <p:pic>
        <p:nvPicPr>
          <p:cNvPr id="168" name="Google Shape;168;p30"/>
          <p:cNvPicPr preferRelativeResize="0"/>
          <p:nvPr/>
        </p:nvPicPr>
        <p:blipFill>
          <a:blip r:embed="rId3">
            <a:alphaModFix/>
          </a:blip>
          <a:stretch>
            <a:fillRect/>
          </a:stretch>
        </p:blipFill>
        <p:spPr>
          <a:xfrm>
            <a:off x="4430275" y="1320200"/>
            <a:ext cx="4402025" cy="2503100"/>
          </a:xfrm>
          <a:prstGeom prst="rect">
            <a:avLst/>
          </a:prstGeom>
          <a:noFill/>
          <a:ln>
            <a:noFill/>
          </a:ln>
        </p:spPr>
      </p:pic>
      <p:sp>
        <p:nvSpPr>
          <p:cNvPr id="169" name="Google Shape;169;p30"/>
          <p:cNvSpPr txBox="1"/>
          <p:nvPr/>
        </p:nvSpPr>
        <p:spPr>
          <a:xfrm>
            <a:off x="4430275" y="4125775"/>
            <a:ext cx="44019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He et al. </a:t>
            </a:r>
            <a:r>
              <a:rPr i="1" lang="en" sz="1800">
                <a:solidFill>
                  <a:schemeClr val="lt2"/>
                </a:solidFill>
              </a:rPr>
              <a:t>Deep Residual Learning for Image Recognition</a:t>
            </a:r>
            <a:r>
              <a:rPr lang="en" sz="1800">
                <a:solidFill>
                  <a:schemeClr val="lt2"/>
                </a:solidFill>
              </a:rPr>
              <a:t>. 2015.</a:t>
            </a:r>
            <a:endParaRPr sz="1800">
              <a:solidFill>
                <a:schemeClr val="lt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DenseNet</a:t>
            </a:r>
            <a:endParaRPr/>
          </a:p>
          <a:p>
            <a:pPr indent="0" lvl="0" marL="0" rtl="0" algn="l">
              <a:spcBef>
                <a:spcPts val="0"/>
              </a:spcBef>
              <a:spcAft>
                <a:spcPts val="0"/>
              </a:spcAft>
              <a:buNone/>
            </a:pPr>
            <a:r>
              <a:t/>
            </a:r>
            <a:endParaRPr/>
          </a:p>
        </p:txBody>
      </p:sp>
      <p:sp>
        <p:nvSpPr>
          <p:cNvPr id="175" name="Google Shape;175;p31"/>
          <p:cNvSpPr txBox="1"/>
          <p:nvPr>
            <p:ph idx="1" type="body"/>
          </p:nvPr>
        </p:nvSpPr>
        <p:spPr>
          <a:xfrm>
            <a:off x="311700" y="1152475"/>
            <a:ext cx="4193100" cy="3761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Takes a different approach to preventing degradation, early layers pass information to many future layers in many Dense Blocks</a:t>
            </a:r>
            <a:endParaRPr/>
          </a:p>
          <a:p>
            <a:pPr indent="0" lvl="0" marL="0" rtl="0" algn="l">
              <a:spcBef>
                <a:spcPts val="1200"/>
              </a:spcBef>
              <a:spcAft>
                <a:spcPts val="0"/>
              </a:spcAft>
              <a:buNone/>
            </a:pPr>
            <a:r>
              <a:rPr b="1" lang="en"/>
              <a:t>Why:</a:t>
            </a:r>
            <a:endParaRPr b="1"/>
          </a:p>
          <a:p>
            <a:pPr indent="0" lvl="0" marL="0" rtl="0" algn="l">
              <a:spcBef>
                <a:spcPts val="1200"/>
              </a:spcBef>
              <a:spcAft>
                <a:spcPts val="0"/>
              </a:spcAft>
              <a:buNone/>
            </a:pPr>
            <a:r>
              <a:rPr lang="en"/>
              <a:t>More information about our specific dataset is preserved until the end, allowing us to learn more about our specific dataset </a:t>
            </a:r>
            <a:endParaRPr/>
          </a:p>
          <a:p>
            <a:pPr indent="0" lvl="0" marL="0" rtl="0" algn="l">
              <a:spcBef>
                <a:spcPts val="1200"/>
              </a:spcBef>
              <a:spcAft>
                <a:spcPts val="0"/>
              </a:spcAft>
              <a:buNone/>
            </a:pPr>
            <a:r>
              <a:rPr b="1" lang="en"/>
              <a:t>Best </a:t>
            </a:r>
            <a:r>
              <a:rPr b="1" lang="en"/>
              <a:t>Result:</a:t>
            </a:r>
            <a:endParaRPr b="1"/>
          </a:p>
          <a:p>
            <a:pPr indent="0" lvl="0" marL="0" rtl="0" algn="l">
              <a:spcBef>
                <a:spcPts val="1200"/>
              </a:spcBef>
              <a:spcAft>
                <a:spcPts val="1200"/>
              </a:spcAft>
              <a:buNone/>
            </a:pPr>
            <a:r>
              <a:rPr lang="en"/>
              <a:t>79.19% accuracy on test set</a:t>
            </a:r>
            <a:endParaRPr/>
          </a:p>
        </p:txBody>
      </p:sp>
      <p:pic>
        <p:nvPicPr>
          <p:cNvPr id="176" name="Google Shape;176;p31"/>
          <p:cNvPicPr preferRelativeResize="0"/>
          <p:nvPr/>
        </p:nvPicPr>
        <p:blipFill>
          <a:blip r:embed="rId3">
            <a:alphaModFix/>
          </a:blip>
          <a:stretch>
            <a:fillRect/>
          </a:stretch>
        </p:blipFill>
        <p:spPr>
          <a:xfrm>
            <a:off x="4572000" y="1553975"/>
            <a:ext cx="4193025" cy="3014900"/>
          </a:xfrm>
          <a:prstGeom prst="rect">
            <a:avLst/>
          </a:prstGeom>
          <a:noFill/>
          <a:ln>
            <a:noFill/>
          </a:ln>
        </p:spPr>
      </p:pic>
      <p:pic>
        <p:nvPicPr>
          <p:cNvPr id="177" name="Google Shape;177;p31"/>
          <p:cNvPicPr preferRelativeResize="0"/>
          <p:nvPr/>
        </p:nvPicPr>
        <p:blipFill>
          <a:blip r:embed="rId4">
            <a:alphaModFix/>
          </a:blip>
          <a:stretch>
            <a:fillRect/>
          </a:stretch>
        </p:blipFill>
        <p:spPr>
          <a:xfrm>
            <a:off x="2888700" y="250363"/>
            <a:ext cx="5943600" cy="962025"/>
          </a:xfrm>
          <a:prstGeom prst="rect">
            <a:avLst/>
          </a:prstGeom>
          <a:noFill/>
          <a:ln>
            <a:noFill/>
          </a:ln>
        </p:spPr>
      </p:pic>
      <p:sp>
        <p:nvSpPr>
          <p:cNvPr id="178" name="Google Shape;178;p31"/>
          <p:cNvSpPr txBox="1"/>
          <p:nvPr/>
        </p:nvSpPr>
        <p:spPr>
          <a:xfrm>
            <a:off x="4467550" y="4509350"/>
            <a:ext cx="44019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Huang et al</a:t>
            </a:r>
            <a:r>
              <a:rPr lang="en" sz="1800">
                <a:solidFill>
                  <a:schemeClr val="lt2"/>
                </a:solidFill>
              </a:rPr>
              <a:t>. </a:t>
            </a:r>
            <a:r>
              <a:rPr i="1" lang="en" sz="1800">
                <a:solidFill>
                  <a:schemeClr val="lt2"/>
                </a:solidFill>
              </a:rPr>
              <a:t>Densely Connected Convolutional Networks</a:t>
            </a:r>
            <a:r>
              <a:rPr lang="en" sz="1800">
                <a:solidFill>
                  <a:schemeClr val="lt2"/>
                </a:solidFill>
              </a:rPr>
              <a:t>. 2018.</a:t>
            </a:r>
            <a:endParaRPr sz="1800">
              <a:solidFill>
                <a:schemeClr val="l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Motivation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SqueezeNet</a:t>
            </a:r>
            <a:endParaRPr/>
          </a:p>
        </p:txBody>
      </p:sp>
      <p:sp>
        <p:nvSpPr>
          <p:cNvPr id="184" name="Google Shape;184;p32"/>
          <p:cNvSpPr txBox="1"/>
          <p:nvPr>
            <p:ph idx="1" type="body"/>
          </p:nvPr>
        </p:nvSpPr>
        <p:spPr>
          <a:xfrm>
            <a:off x="311700" y="1152475"/>
            <a:ext cx="4115700" cy="37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Uses </a:t>
            </a:r>
            <a:r>
              <a:rPr lang="en"/>
              <a:t>fully</a:t>
            </a:r>
            <a:r>
              <a:rPr lang="en"/>
              <a:t> connected layers inside convolutional blocks. Also takes advantage of residual layers</a:t>
            </a:r>
            <a:endParaRPr/>
          </a:p>
          <a:p>
            <a:pPr indent="0" lvl="0" marL="0" rtl="0" algn="l">
              <a:spcBef>
                <a:spcPts val="1200"/>
              </a:spcBef>
              <a:spcAft>
                <a:spcPts val="0"/>
              </a:spcAft>
              <a:buNone/>
            </a:pPr>
            <a:r>
              <a:rPr b="1" lang="en"/>
              <a:t>Why:</a:t>
            </a:r>
            <a:endParaRPr b="1"/>
          </a:p>
          <a:p>
            <a:pPr indent="0" lvl="0" marL="0" rtl="0" algn="l">
              <a:spcBef>
                <a:spcPts val="1200"/>
              </a:spcBef>
              <a:spcAft>
                <a:spcPts val="0"/>
              </a:spcAft>
              <a:buNone/>
            </a:pPr>
            <a:r>
              <a:rPr lang="en"/>
              <a:t>SqueezeNet is very compact, so fine tuning just the final classifying layer is very significant</a:t>
            </a:r>
            <a:endParaRPr/>
          </a:p>
          <a:p>
            <a:pPr indent="0" lvl="0" marL="0" rtl="0" algn="l">
              <a:spcBef>
                <a:spcPts val="1200"/>
              </a:spcBef>
              <a:spcAft>
                <a:spcPts val="0"/>
              </a:spcAft>
              <a:buNone/>
            </a:pPr>
            <a:r>
              <a:rPr b="1" lang="en"/>
              <a:t>Best </a:t>
            </a:r>
            <a:r>
              <a:rPr b="1" lang="en"/>
              <a:t>Result:</a:t>
            </a:r>
            <a:endParaRPr b="1"/>
          </a:p>
          <a:p>
            <a:pPr indent="0" lvl="0" marL="0" rtl="0" algn="l">
              <a:spcBef>
                <a:spcPts val="1200"/>
              </a:spcBef>
              <a:spcAft>
                <a:spcPts val="1200"/>
              </a:spcAft>
              <a:buNone/>
            </a:pPr>
            <a:r>
              <a:rPr lang="en"/>
              <a:t>76.31% on test set</a:t>
            </a:r>
            <a:endParaRPr/>
          </a:p>
        </p:txBody>
      </p:sp>
      <p:pic>
        <p:nvPicPr>
          <p:cNvPr id="185" name="Google Shape;185;p32"/>
          <p:cNvPicPr preferRelativeResize="0"/>
          <p:nvPr/>
        </p:nvPicPr>
        <p:blipFill>
          <a:blip r:embed="rId3">
            <a:alphaModFix/>
          </a:blip>
          <a:stretch>
            <a:fillRect/>
          </a:stretch>
        </p:blipFill>
        <p:spPr>
          <a:xfrm>
            <a:off x="4572000" y="855313"/>
            <a:ext cx="4267200" cy="3432880"/>
          </a:xfrm>
          <a:prstGeom prst="rect">
            <a:avLst/>
          </a:prstGeom>
          <a:noFill/>
          <a:ln>
            <a:noFill/>
          </a:ln>
        </p:spPr>
      </p:pic>
      <p:sp>
        <p:nvSpPr>
          <p:cNvPr id="186" name="Google Shape;186;p32"/>
          <p:cNvSpPr txBox="1"/>
          <p:nvPr/>
        </p:nvSpPr>
        <p:spPr>
          <a:xfrm>
            <a:off x="4504650" y="4378400"/>
            <a:ext cx="44019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Hu</a:t>
            </a:r>
            <a:r>
              <a:rPr lang="en" sz="1800">
                <a:solidFill>
                  <a:schemeClr val="lt2"/>
                </a:solidFill>
              </a:rPr>
              <a:t> et al. </a:t>
            </a:r>
            <a:r>
              <a:rPr i="1" lang="en" sz="1800">
                <a:solidFill>
                  <a:schemeClr val="lt2"/>
                </a:solidFill>
              </a:rPr>
              <a:t>Squeeze-and-Excitation Networks</a:t>
            </a:r>
            <a:r>
              <a:rPr lang="en" sz="1800">
                <a:solidFill>
                  <a:schemeClr val="lt2"/>
                </a:solidFill>
              </a:rPr>
              <a:t>. 2019.</a:t>
            </a:r>
            <a:endParaRPr sz="1800">
              <a:solidFill>
                <a:schemeClr val="lt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MobileNet</a:t>
            </a:r>
            <a:endParaRPr/>
          </a:p>
        </p:txBody>
      </p:sp>
      <p:sp>
        <p:nvSpPr>
          <p:cNvPr id="192" name="Google Shape;192;p33"/>
          <p:cNvSpPr txBox="1"/>
          <p:nvPr>
            <p:ph idx="1" type="body"/>
          </p:nvPr>
        </p:nvSpPr>
        <p:spPr>
          <a:xfrm>
            <a:off x="311700" y="1152475"/>
            <a:ext cx="4446300" cy="3744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Combines residual blocks and squeeze and excite layers to create bottleneck layers, slowing down the increase in dimensionality</a:t>
            </a:r>
            <a:endParaRPr/>
          </a:p>
          <a:p>
            <a:pPr indent="0" lvl="0" marL="0" rtl="0" algn="l">
              <a:spcBef>
                <a:spcPts val="1200"/>
              </a:spcBef>
              <a:spcAft>
                <a:spcPts val="0"/>
              </a:spcAft>
              <a:buNone/>
            </a:pPr>
            <a:r>
              <a:rPr b="1" lang="en"/>
              <a:t>Why</a:t>
            </a:r>
            <a:r>
              <a:rPr b="1" lang="en"/>
              <a:t>:</a:t>
            </a:r>
            <a:endParaRPr b="1"/>
          </a:p>
          <a:p>
            <a:pPr indent="0" lvl="0" marL="0" rtl="0" algn="l">
              <a:spcBef>
                <a:spcPts val="1200"/>
              </a:spcBef>
              <a:spcAft>
                <a:spcPts val="0"/>
              </a:spcAft>
              <a:buNone/>
            </a:pPr>
            <a:r>
              <a:rPr lang="en"/>
              <a:t>This is a very lightweight, fast model that we could modify a larger part of</a:t>
            </a:r>
            <a:endParaRPr/>
          </a:p>
          <a:p>
            <a:pPr indent="0" lvl="0" marL="0" rtl="0" algn="l">
              <a:spcBef>
                <a:spcPts val="1200"/>
              </a:spcBef>
              <a:spcAft>
                <a:spcPts val="0"/>
              </a:spcAft>
              <a:buNone/>
            </a:pPr>
            <a:r>
              <a:rPr b="1" lang="en"/>
              <a:t>Best </a:t>
            </a:r>
            <a:r>
              <a:rPr b="1" lang="en"/>
              <a:t>Result:</a:t>
            </a:r>
            <a:endParaRPr b="1"/>
          </a:p>
          <a:p>
            <a:pPr indent="0" lvl="0" marL="0" rtl="0" algn="l">
              <a:spcBef>
                <a:spcPts val="1200"/>
              </a:spcBef>
              <a:spcAft>
                <a:spcPts val="1200"/>
              </a:spcAft>
              <a:buNone/>
            </a:pPr>
            <a:r>
              <a:rPr lang="en"/>
              <a:t>76.55% accuracy using MobileNet Small on the test set</a:t>
            </a:r>
            <a:endParaRPr/>
          </a:p>
        </p:txBody>
      </p:sp>
      <p:pic>
        <p:nvPicPr>
          <p:cNvPr id="193" name="Google Shape;193;p33"/>
          <p:cNvPicPr preferRelativeResize="0"/>
          <p:nvPr/>
        </p:nvPicPr>
        <p:blipFill>
          <a:blip r:embed="rId3">
            <a:alphaModFix/>
          </a:blip>
          <a:stretch>
            <a:fillRect/>
          </a:stretch>
        </p:blipFill>
        <p:spPr>
          <a:xfrm>
            <a:off x="4918425" y="1899375"/>
            <a:ext cx="3913874" cy="1487075"/>
          </a:xfrm>
          <a:prstGeom prst="rect">
            <a:avLst/>
          </a:prstGeom>
          <a:noFill/>
          <a:ln>
            <a:noFill/>
          </a:ln>
        </p:spPr>
      </p:pic>
      <p:sp>
        <p:nvSpPr>
          <p:cNvPr id="194" name="Google Shape;194;p33"/>
          <p:cNvSpPr txBox="1"/>
          <p:nvPr/>
        </p:nvSpPr>
        <p:spPr>
          <a:xfrm>
            <a:off x="4918425" y="3473525"/>
            <a:ext cx="3913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Howard et al</a:t>
            </a:r>
            <a:r>
              <a:rPr lang="en" sz="1800">
                <a:solidFill>
                  <a:schemeClr val="lt2"/>
                </a:solidFill>
              </a:rPr>
              <a:t>. </a:t>
            </a:r>
            <a:r>
              <a:rPr i="1" lang="en" sz="1800">
                <a:solidFill>
                  <a:schemeClr val="lt2"/>
                </a:solidFill>
              </a:rPr>
              <a:t>Searching for MobileNetV3</a:t>
            </a:r>
            <a:r>
              <a:rPr lang="en" sz="1800">
                <a:solidFill>
                  <a:schemeClr val="lt2"/>
                </a:solidFill>
              </a:rPr>
              <a:t>. 2019.</a:t>
            </a:r>
            <a:endParaRPr sz="1800">
              <a:solidFill>
                <a:schemeClr val="lt2"/>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Vision Transformer</a:t>
            </a:r>
            <a:endParaRPr/>
          </a:p>
        </p:txBody>
      </p:sp>
      <p:pic>
        <p:nvPicPr>
          <p:cNvPr id="200" name="Google Shape;200;p34"/>
          <p:cNvPicPr preferRelativeResize="0"/>
          <p:nvPr/>
        </p:nvPicPr>
        <p:blipFill>
          <a:blip r:embed="rId3">
            <a:alphaModFix/>
          </a:blip>
          <a:stretch>
            <a:fillRect/>
          </a:stretch>
        </p:blipFill>
        <p:spPr>
          <a:xfrm>
            <a:off x="5851725" y="445037"/>
            <a:ext cx="2024751" cy="3573875"/>
          </a:xfrm>
          <a:prstGeom prst="rect">
            <a:avLst/>
          </a:prstGeom>
          <a:noFill/>
          <a:ln>
            <a:noFill/>
          </a:ln>
        </p:spPr>
      </p:pic>
      <p:sp>
        <p:nvSpPr>
          <p:cNvPr id="201" name="Google Shape;201;p34"/>
          <p:cNvSpPr txBox="1"/>
          <p:nvPr>
            <p:ph idx="1" type="body"/>
          </p:nvPr>
        </p:nvSpPr>
        <p:spPr>
          <a:xfrm>
            <a:off x="311700" y="1152475"/>
            <a:ext cx="4260300" cy="34164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
              <a:t>Leverages the transformer architecture used for NLP with minimal modifications </a:t>
            </a:r>
            <a:endParaRPr/>
          </a:p>
          <a:p>
            <a:pPr indent="0" lvl="0" marL="0" rtl="0" algn="l">
              <a:spcBef>
                <a:spcPts val="1200"/>
              </a:spcBef>
              <a:spcAft>
                <a:spcPts val="0"/>
              </a:spcAft>
              <a:buNone/>
            </a:pPr>
            <a:r>
              <a:rPr b="1" lang="en">
                <a:solidFill>
                  <a:schemeClr val="dk1"/>
                </a:solidFill>
              </a:rPr>
              <a:t>Why:</a:t>
            </a:r>
            <a:endParaRPr b="1">
              <a:solidFill>
                <a:schemeClr val="dk1"/>
              </a:solidFill>
            </a:endParaRPr>
          </a:p>
          <a:p>
            <a:pPr indent="0" lvl="0" marL="0" rtl="0" algn="l">
              <a:spcBef>
                <a:spcPts val="1200"/>
              </a:spcBef>
              <a:spcAft>
                <a:spcPts val="0"/>
              </a:spcAft>
              <a:buNone/>
            </a:pPr>
            <a:r>
              <a:rPr lang="en">
                <a:solidFill>
                  <a:schemeClr val="accent2"/>
                </a:solidFill>
              </a:rPr>
              <a:t>This model’s structure differs entirely from our other experiments, and it may better find the important pieces of the image</a:t>
            </a:r>
            <a:endParaRPr>
              <a:solidFill>
                <a:schemeClr val="accent2"/>
              </a:solidFill>
            </a:endParaRPr>
          </a:p>
          <a:p>
            <a:pPr indent="0" lvl="0" marL="0" rtl="0" algn="l">
              <a:spcBef>
                <a:spcPts val="1200"/>
              </a:spcBef>
              <a:spcAft>
                <a:spcPts val="0"/>
              </a:spcAft>
              <a:buNone/>
            </a:pPr>
            <a:r>
              <a:rPr b="1" lang="en"/>
              <a:t>Best Result:</a:t>
            </a:r>
            <a:endParaRPr b="1"/>
          </a:p>
          <a:p>
            <a:pPr indent="0" lvl="0" marL="0" rtl="0" algn="l">
              <a:spcBef>
                <a:spcPts val="1200"/>
              </a:spcBef>
              <a:spcAft>
                <a:spcPts val="0"/>
              </a:spcAft>
              <a:buNone/>
            </a:pPr>
            <a:r>
              <a:rPr lang="en"/>
              <a:t>80.80% accuracy on the test set</a:t>
            </a:r>
            <a:endParaRPr/>
          </a:p>
          <a:p>
            <a:pPr indent="0" lvl="0" marL="0" rtl="0" algn="l">
              <a:spcBef>
                <a:spcPts val="1200"/>
              </a:spcBef>
              <a:spcAft>
                <a:spcPts val="1200"/>
              </a:spcAft>
              <a:buNone/>
            </a:pPr>
            <a:r>
              <a:t/>
            </a:r>
            <a:endParaRPr/>
          </a:p>
        </p:txBody>
      </p:sp>
      <p:sp>
        <p:nvSpPr>
          <p:cNvPr id="202" name="Google Shape;202;p34"/>
          <p:cNvSpPr txBox="1"/>
          <p:nvPr/>
        </p:nvSpPr>
        <p:spPr>
          <a:xfrm>
            <a:off x="4741500" y="4018925"/>
            <a:ext cx="44025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Dosovitskiy et al</a:t>
            </a:r>
            <a:r>
              <a:rPr lang="en" sz="1800">
                <a:solidFill>
                  <a:schemeClr val="lt2"/>
                </a:solidFill>
              </a:rPr>
              <a:t>. </a:t>
            </a:r>
            <a:r>
              <a:rPr i="1" lang="en" sz="1800">
                <a:solidFill>
                  <a:schemeClr val="lt2"/>
                </a:solidFill>
              </a:rPr>
              <a:t>An Image is Worth 16x16 Words: Transformers for Image Recognition at Scale</a:t>
            </a:r>
            <a:r>
              <a:rPr i="1" lang="en" sz="1800">
                <a:solidFill>
                  <a:schemeClr val="lt2"/>
                </a:solidFill>
              </a:rPr>
              <a:t>. </a:t>
            </a:r>
            <a:r>
              <a:rPr lang="en" sz="1800">
                <a:solidFill>
                  <a:schemeClr val="lt2"/>
                </a:solidFill>
              </a:rPr>
              <a:t>2021</a:t>
            </a:r>
            <a:endParaRPr sz="1800">
              <a:solidFill>
                <a:schemeClr val="lt2"/>
              </a:solidFill>
            </a:endParaRPr>
          </a:p>
          <a:p>
            <a:pPr indent="0" lvl="0" marL="0" rtl="0" algn="l">
              <a:spcBef>
                <a:spcPts val="0"/>
              </a:spcBef>
              <a:spcAft>
                <a:spcPts val="0"/>
              </a:spcAft>
              <a:buNone/>
            </a:pPr>
            <a:r>
              <a:t/>
            </a:r>
            <a:endParaRPr sz="1800">
              <a:solidFill>
                <a:schemeClr val="lt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 Summary</a:t>
            </a:r>
            <a:endParaRPr/>
          </a:p>
          <a:p>
            <a:pPr indent="0" lvl="0" marL="0" rtl="0" algn="l">
              <a:spcBef>
                <a:spcPts val="0"/>
              </a:spcBef>
              <a:spcAft>
                <a:spcPts val="0"/>
              </a:spcAft>
              <a:buNone/>
            </a:pPr>
            <a:r>
              <a:t/>
            </a:r>
            <a:endParaRPr/>
          </a:p>
        </p:txBody>
      </p:sp>
      <p:graphicFrame>
        <p:nvGraphicFramePr>
          <p:cNvPr id="208" name="Google Shape;208;p35"/>
          <p:cNvGraphicFramePr/>
          <p:nvPr/>
        </p:nvGraphicFramePr>
        <p:xfrm>
          <a:off x="952500" y="1238250"/>
          <a:ext cx="3000000" cy="3000000"/>
        </p:xfrm>
        <a:graphic>
          <a:graphicData uri="http://schemas.openxmlformats.org/drawingml/2006/table">
            <a:tbl>
              <a:tblPr>
                <a:noFill/>
                <a:tableStyleId>{BBCC5AFB-82A0-458C-9B48-1BA4F1CDEA9E}</a:tableStyleId>
              </a:tblPr>
              <a:tblGrid>
                <a:gridCol w="2413000"/>
                <a:gridCol w="2413000"/>
                <a:gridCol w="2413000"/>
              </a:tblGrid>
              <a:tr h="381000">
                <a:tc>
                  <a:txBody>
                    <a:bodyPr/>
                    <a:lstStyle/>
                    <a:p>
                      <a:pPr indent="0" lvl="0" marL="0" rtl="0" algn="l">
                        <a:lnSpc>
                          <a:spcPct val="115000"/>
                        </a:lnSpc>
                        <a:spcBef>
                          <a:spcPts val="0"/>
                        </a:spcBef>
                        <a:spcAft>
                          <a:spcPts val="1200"/>
                        </a:spcAft>
                        <a:buNone/>
                      </a:pPr>
                      <a:r>
                        <a:rPr b="1" lang="en" sz="1800">
                          <a:solidFill>
                            <a:srgbClr val="D9D9D9"/>
                          </a:solidFill>
                        </a:rPr>
                        <a:t>Model Name</a:t>
                      </a:r>
                      <a:endParaRPr b="1">
                        <a:solidFill>
                          <a:srgbClr val="D9D9D9"/>
                        </a:solidFill>
                      </a:endParaRPr>
                    </a:p>
                  </a:txBody>
                  <a:tcPr marT="91425" marB="91425" marR="91425" marL="91425"/>
                </a:tc>
                <a:tc>
                  <a:txBody>
                    <a:bodyPr/>
                    <a:lstStyle/>
                    <a:p>
                      <a:pPr indent="0" lvl="0" marL="0" rtl="0" algn="l">
                        <a:lnSpc>
                          <a:spcPct val="115000"/>
                        </a:lnSpc>
                        <a:spcBef>
                          <a:spcPts val="0"/>
                        </a:spcBef>
                        <a:spcAft>
                          <a:spcPts val="1200"/>
                        </a:spcAft>
                        <a:buNone/>
                      </a:pPr>
                      <a:r>
                        <a:rPr b="1" lang="en" sz="1800">
                          <a:solidFill>
                            <a:srgbClr val="D9D9D9"/>
                          </a:solidFill>
                        </a:rPr>
                        <a:t>Test Accuracy</a:t>
                      </a:r>
                      <a:endParaRPr b="1">
                        <a:solidFill>
                          <a:srgbClr val="D9D9D9"/>
                        </a:solidFill>
                      </a:endParaRPr>
                    </a:p>
                  </a:txBody>
                  <a:tcPr marT="91425" marB="91425" marR="91425" marL="91425"/>
                </a:tc>
                <a:tc>
                  <a:txBody>
                    <a:bodyPr/>
                    <a:lstStyle/>
                    <a:p>
                      <a:pPr indent="0" lvl="0" marL="0" rtl="0" algn="l">
                        <a:lnSpc>
                          <a:spcPct val="115000"/>
                        </a:lnSpc>
                        <a:spcBef>
                          <a:spcPts val="0"/>
                        </a:spcBef>
                        <a:spcAft>
                          <a:spcPts val="1200"/>
                        </a:spcAft>
                        <a:buNone/>
                      </a:pPr>
                      <a:r>
                        <a:rPr b="1" lang="en" sz="1800">
                          <a:solidFill>
                            <a:srgbClr val="D9D9D9"/>
                          </a:solidFill>
                        </a:rPr>
                        <a:t>Test Loss</a:t>
                      </a:r>
                      <a:endParaRPr b="1">
                        <a:solidFill>
                          <a:srgbClr val="D9D9D9"/>
                        </a:solidFill>
                      </a:endParaRPr>
                    </a:p>
                  </a:txBody>
                  <a:tcPr marT="91425" marB="91425" marR="91425" marL="91425"/>
                </a:tc>
              </a:tr>
              <a:tr h="381000">
                <a:tc>
                  <a:txBody>
                    <a:bodyPr/>
                    <a:lstStyle/>
                    <a:p>
                      <a:pPr indent="0" lvl="0" marL="0" rtl="0" algn="l">
                        <a:lnSpc>
                          <a:spcPct val="115000"/>
                        </a:lnSpc>
                        <a:spcBef>
                          <a:spcPts val="0"/>
                        </a:spcBef>
                        <a:spcAft>
                          <a:spcPts val="1200"/>
                        </a:spcAft>
                        <a:buNone/>
                      </a:pPr>
                      <a:r>
                        <a:rPr lang="en" sz="1800">
                          <a:solidFill>
                            <a:srgbClr val="D9D9D9"/>
                          </a:solidFill>
                        </a:rPr>
                        <a:t>ResNet</a:t>
                      </a:r>
                      <a:endParaRPr>
                        <a:solidFill>
                          <a:srgbClr val="D9D9D9"/>
                        </a:solidFill>
                      </a:endParaRPr>
                    </a:p>
                  </a:txBody>
                  <a:tcPr marT="91425" marB="91425" marR="91425" marL="91425"/>
                </a:tc>
                <a:tc>
                  <a:txBody>
                    <a:bodyPr/>
                    <a:lstStyle/>
                    <a:p>
                      <a:pPr indent="0" lvl="0" marL="0" rtl="0" algn="l">
                        <a:lnSpc>
                          <a:spcPct val="115000"/>
                        </a:lnSpc>
                        <a:spcBef>
                          <a:spcPts val="0"/>
                        </a:spcBef>
                        <a:spcAft>
                          <a:spcPts val="1200"/>
                        </a:spcAft>
                        <a:buNone/>
                      </a:pPr>
                      <a:r>
                        <a:rPr lang="en" sz="1800">
                          <a:solidFill>
                            <a:srgbClr val="B45F06"/>
                          </a:solidFill>
                        </a:rPr>
                        <a:t>78.83% *</a:t>
                      </a:r>
                      <a:endParaRPr>
                        <a:solidFill>
                          <a:srgbClr val="B45F06"/>
                        </a:solidFill>
                      </a:endParaRPr>
                    </a:p>
                  </a:txBody>
                  <a:tcPr marT="91425" marB="91425" marR="91425" marL="91425"/>
                </a:tc>
                <a:tc>
                  <a:txBody>
                    <a:bodyPr/>
                    <a:lstStyle/>
                    <a:p>
                      <a:pPr indent="0" lvl="0" marL="0" rtl="0" algn="l">
                        <a:lnSpc>
                          <a:spcPct val="115000"/>
                        </a:lnSpc>
                        <a:spcBef>
                          <a:spcPts val="0"/>
                        </a:spcBef>
                        <a:spcAft>
                          <a:spcPts val="1200"/>
                        </a:spcAft>
                        <a:buNone/>
                      </a:pPr>
                      <a:r>
                        <a:rPr lang="en" sz="1800">
                          <a:solidFill>
                            <a:srgbClr val="B45F06"/>
                          </a:solidFill>
                        </a:rPr>
                        <a:t>0.5304</a:t>
                      </a:r>
                      <a:endParaRPr>
                        <a:solidFill>
                          <a:srgbClr val="B45F06"/>
                        </a:solidFill>
                      </a:endParaRPr>
                    </a:p>
                  </a:txBody>
                  <a:tcPr marT="91425" marB="91425" marR="91425" marL="91425"/>
                </a:tc>
              </a:tr>
              <a:tr h="381000">
                <a:tc>
                  <a:txBody>
                    <a:bodyPr/>
                    <a:lstStyle/>
                    <a:p>
                      <a:pPr indent="0" lvl="0" marL="0" rtl="0" algn="l">
                        <a:lnSpc>
                          <a:spcPct val="115000"/>
                        </a:lnSpc>
                        <a:spcBef>
                          <a:spcPts val="0"/>
                        </a:spcBef>
                        <a:spcAft>
                          <a:spcPts val="1200"/>
                        </a:spcAft>
                        <a:buNone/>
                      </a:pPr>
                      <a:r>
                        <a:rPr lang="en" sz="1800">
                          <a:solidFill>
                            <a:srgbClr val="D9D9D9"/>
                          </a:solidFill>
                        </a:rPr>
                        <a:t>DenseNet</a:t>
                      </a:r>
                      <a:endParaRPr>
                        <a:solidFill>
                          <a:srgbClr val="D9D9D9"/>
                        </a:solidFill>
                      </a:endParaRPr>
                    </a:p>
                  </a:txBody>
                  <a:tcPr marT="91425" marB="91425" marR="91425" marL="91425"/>
                </a:tc>
                <a:tc>
                  <a:txBody>
                    <a:bodyPr/>
                    <a:lstStyle/>
                    <a:p>
                      <a:pPr indent="0" lvl="0" marL="0" rtl="0" algn="l">
                        <a:lnSpc>
                          <a:spcPct val="115000"/>
                        </a:lnSpc>
                        <a:spcBef>
                          <a:spcPts val="0"/>
                        </a:spcBef>
                        <a:spcAft>
                          <a:spcPts val="1200"/>
                        </a:spcAft>
                        <a:buNone/>
                      </a:pPr>
                      <a:r>
                        <a:rPr lang="en" sz="1800">
                          <a:solidFill>
                            <a:schemeClr val="accent3"/>
                          </a:solidFill>
                        </a:rPr>
                        <a:t>79.19% *</a:t>
                      </a:r>
                      <a:endParaRPr>
                        <a:solidFill>
                          <a:schemeClr val="accent3"/>
                        </a:solidFill>
                      </a:endParaRPr>
                    </a:p>
                  </a:txBody>
                  <a:tcPr marT="91425" marB="91425" marR="91425" marL="91425"/>
                </a:tc>
                <a:tc>
                  <a:txBody>
                    <a:bodyPr/>
                    <a:lstStyle/>
                    <a:p>
                      <a:pPr indent="0" lvl="0" marL="0" rtl="0" algn="l">
                        <a:lnSpc>
                          <a:spcPct val="115000"/>
                        </a:lnSpc>
                        <a:spcBef>
                          <a:spcPts val="0"/>
                        </a:spcBef>
                        <a:spcAft>
                          <a:spcPts val="1200"/>
                        </a:spcAft>
                        <a:buNone/>
                      </a:pPr>
                      <a:r>
                        <a:rPr lang="en" sz="1800">
                          <a:solidFill>
                            <a:schemeClr val="accent3"/>
                          </a:solidFill>
                        </a:rPr>
                        <a:t>0.4666</a:t>
                      </a:r>
                      <a:endParaRPr>
                        <a:solidFill>
                          <a:schemeClr val="accent3"/>
                        </a:solidFill>
                      </a:endParaRPr>
                    </a:p>
                  </a:txBody>
                  <a:tcPr marT="91425" marB="91425" marR="91425" marL="91425"/>
                </a:tc>
              </a:tr>
              <a:tr h="381000">
                <a:tc>
                  <a:txBody>
                    <a:bodyPr/>
                    <a:lstStyle/>
                    <a:p>
                      <a:pPr indent="0" lvl="0" marL="0" rtl="0" algn="l">
                        <a:lnSpc>
                          <a:spcPct val="115000"/>
                        </a:lnSpc>
                        <a:spcBef>
                          <a:spcPts val="0"/>
                        </a:spcBef>
                        <a:spcAft>
                          <a:spcPts val="1200"/>
                        </a:spcAft>
                        <a:buNone/>
                      </a:pPr>
                      <a:r>
                        <a:rPr lang="en" sz="1800">
                          <a:solidFill>
                            <a:srgbClr val="D9D9D9"/>
                          </a:solidFill>
                        </a:rPr>
                        <a:t>SqueezeNet</a:t>
                      </a:r>
                      <a:endParaRPr>
                        <a:solidFill>
                          <a:srgbClr val="D9D9D9"/>
                        </a:solidFill>
                      </a:endParaRPr>
                    </a:p>
                  </a:txBody>
                  <a:tcPr marT="91425" marB="91425" marR="91425" marL="91425"/>
                </a:tc>
                <a:tc>
                  <a:txBody>
                    <a:bodyPr/>
                    <a:lstStyle/>
                    <a:p>
                      <a:pPr indent="0" lvl="0" marL="0" rtl="0" algn="l">
                        <a:lnSpc>
                          <a:spcPct val="115000"/>
                        </a:lnSpc>
                        <a:spcBef>
                          <a:spcPts val="0"/>
                        </a:spcBef>
                        <a:spcAft>
                          <a:spcPts val="1200"/>
                        </a:spcAft>
                        <a:buNone/>
                      </a:pPr>
                      <a:r>
                        <a:rPr lang="en" sz="1800">
                          <a:solidFill>
                            <a:srgbClr val="D9D9D9"/>
                          </a:solidFill>
                        </a:rPr>
                        <a:t>76.31%</a:t>
                      </a:r>
                      <a:endParaRPr>
                        <a:solidFill>
                          <a:srgbClr val="D9D9D9"/>
                        </a:solidFill>
                      </a:endParaRPr>
                    </a:p>
                  </a:txBody>
                  <a:tcPr marT="91425" marB="91425" marR="91425" marL="91425"/>
                </a:tc>
                <a:tc>
                  <a:txBody>
                    <a:bodyPr/>
                    <a:lstStyle/>
                    <a:p>
                      <a:pPr indent="0" lvl="0" marL="0" rtl="0" algn="l">
                        <a:lnSpc>
                          <a:spcPct val="115000"/>
                        </a:lnSpc>
                        <a:spcBef>
                          <a:spcPts val="0"/>
                        </a:spcBef>
                        <a:spcAft>
                          <a:spcPts val="1200"/>
                        </a:spcAft>
                        <a:buNone/>
                      </a:pPr>
                      <a:r>
                        <a:rPr lang="en" sz="1800">
                          <a:solidFill>
                            <a:srgbClr val="D9D9D9"/>
                          </a:solidFill>
                        </a:rPr>
                        <a:t>0.7884</a:t>
                      </a:r>
                      <a:endParaRPr>
                        <a:solidFill>
                          <a:srgbClr val="D9D9D9"/>
                        </a:solidFill>
                      </a:endParaRPr>
                    </a:p>
                  </a:txBody>
                  <a:tcPr marT="91425" marB="91425" marR="91425" marL="91425"/>
                </a:tc>
              </a:tr>
              <a:tr h="381000">
                <a:tc>
                  <a:txBody>
                    <a:bodyPr/>
                    <a:lstStyle/>
                    <a:p>
                      <a:pPr indent="0" lvl="0" marL="0" rtl="0" algn="l">
                        <a:lnSpc>
                          <a:spcPct val="115000"/>
                        </a:lnSpc>
                        <a:spcBef>
                          <a:spcPts val="0"/>
                        </a:spcBef>
                        <a:spcAft>
                          <a:spcPts val="1200"/>
                        </a:spcAft>
                        <a:buNone/>
                      </a:pPr>
                      <a:r>
                        <a:rPr lang="en" sz="1800">
                          <a:solidFill>
                            <a:srgbClr val="D9D9D9"/>
                          </a:solidFill>
                        </a:rPr>
                        <a:t>Mobile</a:t>
                      </a:r>
                      <a:r>
                        <a:rPr lang="en" sz="1800">
                          <a:solidFill>
                            <a:srgbClr val="D9D9D9"/>
                          </a:solidFill>
                        </a:rPr>
                        <a:t>Net Small</a:t>
                      </a:r>
                      <a:endParaRPr>
                        <a:solidFill>
                          <a:srgbClr val="D9D9D9"/>
                        </a:solidFill>
                      </a:endParaRPr>
                    </a:p>
                  </a:txBody>
                  <a:tcPr marT="91425" marB="91425" marR="91425" marL="91425"/>
                </a:tc>
                <a:tc>
                  <a:txBody>
                    <a:bodyPr/>
                    <a:lstStyle/>
                    <a:p>
                      <a:pPr indent="0" lvl="0" marL="0" rtl="0" algn="l">
                        <a:lnSpc>
                          <a:spcPct val="115000"/>
                        </a:lnSpc>
                        <a:spcBef>
                          <a:spcPts val="0"/>
                        </a:spcBef>
                        <a:spcAft>
                          <a:spcPts val="1200"/>
                        </a:spcAft>
                        <a:buNone/>
                      </a:pPr>
                      <a:r>
                        <a:rPr lang="en" sz="1800">
                          <a:solidFill>
                            <a:srgbClr val="D9D9D9"/>
                          </a:solidFill>
                        </a:rPr>
                        <a:t>76.55%</a:t>
                      </a:r>
                      <a:endParaRPr>
                        <a:solidFill>
                          <a:srgbClr val="D9D9D9"/>
                        </a:solidFill>
                      </a:endParaRPr>
                    </a:p>
                  </a:txBody>
                  <a:tcPr marT="91425" marB="91425" marR="91425" marL="91425"/>
                </a:tc>
                <a:tc>
                  <a:txBody>
                    <a:bodyPr/>
                    <a:lstStyle/>
                    <a:p>
                      <a:pPr indent="0" lvl="0" marL="0" rtl="0" algn="l">
                        <a:lnSpc>
                          <a:spcPct val="115000"/>
                        </a:lnSpc>
                        <a:spcBef>
                          <a:spcPts val="0"/>
                        </a:spcBef>
                        <a:spcAft>
                          <a:spcPts val="1200"/>
                        </a:spcAft>
                        <a:buNone/>
                      </a:pPr>
                      <a:r>
                        <a:rPr lang="en" sz="1800">
                          <a:solidFill>
                            <a:srgbClr val="D9D9D9"/>
                          </a:solidFill>
                        </a:rPr>
                        <a:t>0.5468</a:t>
                      </a:r>
                      <a:endParaRPr>
                        <a:solidFill>
                          <a:srgbClr val="D9D9D9"/>
                        </a:solidFill>
                      </a:endParaRPr>
                    </a:p>
                  </a:txBody>
                  <a:tcPr marT="91425" marB="91425" marR="91425" marL="91425"/>
                </a:tc>
              </a:tr>
              <a:tr h="381000">
                <a:tc>
                  <a:txBody>
                    <a:bodyPr/>
                    <a:lstStyle/>
                    <a:p>
                      <a:pPr indent="0" lvl="0" marL="0" rtl="0" algn="l">
                        <a:lnSpc>
                          <a:spcPct val="115000"/>
                        </a:lnSpc>
                        <a:spcBef>
                          <a:spcPts val="0"/>
                        </a:spcBef>
                        <a:spcAft>
                          <a:spcPts val="1200"/>
                        </a:spcAft>
                        <a:buNone/>
                      </a:pPr>
                      <a:r>
                        <a:rPr lang="en" sz="1800">
                          <a:solidFill>
                            <a:srgbClr val="D9D9D9"/>
                          </a:solidFill>
                        </a:rPr>
                        <a:t>MobileNet Large</a:t>
                      </a:r>
                      <a:endParaRPr sz="1800">
                        <a:solidFill>
                          <a:srgbClr val="D9D9D9"/>
                        </a:solidFill>
                      </a:endParaRPr>
                    </a:p>
                  </a:txBody>
                  <a:tcPr marT="91425" marB="91425" marR="91425" marL="91425"/>
                </a:tc>
                <a:tc>
                  <a:txBody>
                    <a:bodyPr/>
                    <a:lstStyle/>
                    <a:p>
                      <a:pPr indent="0" lvl="0" marL="0" rtl="0" algn="l">
                        <a:lnSpc>
                          <a:spcPct val="115000"/>
                        </a:lnSpc>
                        <a:spcBef>
                          <a:spcPts val="0"/>
                        </a:spcBef>
                        <a:spcAft>
                          <a:spcPts val="1200"/>
                        </a:spcAft>
                        <a:buNone/>
                      </a:pPr>
                      <a:r>
                        <a:rPr lang="en" sz="1800">
                          <a:solidFill>
                            <a:srgbClr val="D9D9D9"/>
                          </a:solidFill>
                        </a:rPr>
                        <a:t>75.97%</a:t>
                      </a:r>
                      <a:endParaRPr>
                        <a:solidFill>
                          <a:srgbClr val="D9D9D9"/>
                        </a:solidFill>
                      </a:endParaRPr>
                    </a:p>
                  </a:txBody>
                  <a:tcPr marT="91425" marB="91425" marR="91425" marL="91425"/>
                </a:tc>
                <a:tc>
                  <a:txBody>
                    <a:bodyPr/>
                    <a:lstStyle/>
                    <a:p>
                      <a:pPr indent="0" lvl="0" marL="0" rtl="0" algn="l">
                        <a:lnSpc>
                          <a:spcPct val="115000"/>
                        </a:lnSpc>
                        <a:spcBef>
                          <a:spcPts val="0"/>
                        </a:spcBef>
                        <a:spcAft>
                          <a:spcPts val="1200"/>
                        </a:spcAft>
                        <a:buNone/>
                      </a:pPr>
                      <a:r>
                        <a:rPr lang="en" sz="1800">
                          <a:solidFill>
                            <a:srgbClr val="D9D9D9"/>
                          </a:solidFill>
                        </a:rPr>
                        <a:t>0.6006</a:t>
                      </a:r>
                      <a:endParaRPr>
                        <a:solidFill>
                          <a:srgbClr val="D9D9D9"/>
                        </a:solidFill>
                      </a:endParaRPr>
                    </a:p>
                  </a:txBody>
                  <a:tcPr marT="91425" marB="91425" marR="91425" marL="91425"/>
                </a:tc>
              </a:tr>
              <a:tr h="381000">
                <a:tc>
                  <a:txBody>
                    <a:bodyPr/>
                    <a:lstStyle/>
                    <a:p>
                      <a:pPr indent="0" lvl="0" marL="0" rtl="0" algn="l">
                        <a:lnSpc>
                          <a:spcPct val="115000"/>
                        </a:lnSpc>
                        <a:spcBef>
                          <a:spcPts val="0"/>
                        </a:spcBef>
                        <a:spcAft>
                          <a:spcPts val="1200"/>
                        </a:spcAft>
                        <a:buNone/>
                      </a:pPr>
                      <a:r>
                        <a:rPr lang="en" sz="1800">
                          <a:solidFill>
                            <a:srgbClr val="D9D9D9"/>
                          </a:solidFill>
                        </a:rPr>
                        <a:t>Vision Transformer</a:t>
                      </a:r>
                      <a:endParaRPr>
                        <a:solidFill>
                          <a:srgbClr val="D9D9D9"/>
                        </a:solidFill>
                      </a:endParaRPr>
                    </a:p>
                  </a:txBody>
                  <a:tcPr marT="91425" marB="91425" marR="91425" marL="91425"/>
                </a:tc>
                <a:tc>
                  <a:txBody>
                    <a:bodyPr/>
                    <a:lstStyle/>
                    <a:p>
                      <a:pPr indent="0" lvl="0" marL="0" rtl="0" algn="l">
                        <a:lnSpc>
                          <a:spcPct val="115000"/>
                        </a:lnSpc>
                        <a:spcBef>
                          <a:spcPts val="0"/>
                        </a:spcBef>
                        <a:spcAft>
                          <a:spcPts val="1200"/>
                        </a:spcAft>
                        <a:buNone/>
                      </a:pPr>
                      <a:r>
                        <a:rPr lang="en" sz="1800">
                          <a:solidFill>
                            <a:srgbClr val="F1C232"/>
                          </a:solidFill>
                        </a:rPr>
                        <a:t>80.80% *</a:t>
                      </a:r>
                      <a:endParaRPr>
                        <a:solidFill>
                          <a:srgbClr val="F1C232"/>
                        </a:solidFill>
                      </a:endParaRPr>
                    </a:p>
                  </a:txBody>
                  <a:tcPr marT="91425" marB="91425" marR="91425" marL="91425"/>
                </a:tc>
                <a:tc>
                  <a:txBody>
                    <a:bodyPr/>
                    <a:lstStyle/>
                    <a:p>
                      <a:pPr indent="0" lvl="0" marL="0" rtl="0" algn="l">
                        <a:lnSpc>
                          <a:spcPct val="115000"/>
                        </a:lnSpc>
                        <a:spcBef>
                          <a:spcPts val="0"/>
                        </a:spcBef>
                        <a:spcAft>
                          <a:spcPts val="1200"/>
                        </a:spcAft>
                        <a:buNone/>
                      </a:pPr>
                      <a:r>
                        <a:rPr lang="en" sz="1800">
                          <a:solidFill>
                            <a:srgbClr val="F1C232"/>
                          </a:solidFill>
                        </a:rPr>
                        <a:t>0.4458</a:t>
                      </a:r>
                      <a:endParaRPr>
                        <a:solidFill>
                          <a:srgbClr val="F1C232"/>
                        </a:solidFill>
                      </a:endParaRPr>
                    </a:p>
                  </a:txBody>
                  <a:tcPr marT="91425" marB="91425" marR="91425" marL="91425"/>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Conclusions</a:t>
            </a:r>
            <a:endParaRPr/>
          </a:p>
        </p:txBody>
      </p:sp>
      <p:sp>
        <p:nvSpPr>
          <p:cNvPr id="214" name="Google Shape;214;p36"/>
          <p:cNvSpPr txBox="1"/>
          <p:nvPr>
            <p:ph idx="1" type="body"/>
          </p:nvPr>
        </p:nvSpPr>
        <p:spPr>
          <a:xfrm>
            <a:off x="311700" y="1152475"/>
            <a:ext cx="7821300" cy="39327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a:t>Efficacy:</a:t>
            </a:r>
            <a:endParaRPr b="1"/>
          </a:p>
          <a:p>
            <a:pPr indent="0" lvl="0" marL="0" rtl="0" algn="l">
              <a:spcBef>
                <a:spcPts val="1200"/>
              </a:spcBef>
              <a:spcAft>
                <a:spcPts val="0"/>
              </a:spcAft>
              <a:buNone/>
            </a:pPr>
            <a:r>
              <a:rPr lang="en"/>
              <a:t>Our models struggled to surpass the accuracy from just weighted guessing, and when they did (such as for the Vision Transformer), it was by a small margin. Cropping and resizing while </a:t>
            </a:r>
            <a:r>
              <a:rPr b="1" lang="en"/>
              <a:t>not</a:t>
            </a:r>
            <a:r>
              <a:rPr lang="en"/>
              <a:t> oversampling proved to be the most effective training method.</a:t>
            </a:r>
            <a:endParaRPr/>
          </a:p>
          <a:p>
            <a:pPr indent="0" lvl="0" marL="0" rtl="0" algn="l">
              <a:spcBef>
                <a:spcPts val="1200"/>
              </a:spcBef>
              <a:spcAft>
                <a:spcPts val="0"/>
              </a:spcAft>
              <a:buNone/>
            </a:pPr>
            <a:r>
              <a:rPr b="1" lang="en"/>
              <a:t>Possible Limitations</a:t>
            </a:r>
            <a:endParaRPr/>
          </a:p>
          <a:p>
            <a:pPr indent="0" lvl="0" marL="0" rtl="0" algn="l">
              <a:spcBef>
                <a:spcPts val="1200"/>
              </a:spcBef>
              <a:spcAft>
                <a:spcPts val="0"/>
              </a:spcAft>
              <a:buNone/>
            </a:pPr>
            <a:r>
              <a:rPr lang="en"/>
              <a:t>Our model choices were heavily influenced by our limited computational power. Deeper models might have performed better, but this is uncertain.</a:t>
            </a:r>
            <a:endParaRPr/>
          </a:p>
          <a:p>
            <a:pPr indent="0" lvl="0" marL="0" rtl="0" algn="l">
              <a:spcBef>
                <a:spcPts val="1200"/>
              </a:spcBef>
              <a:spcAft>
                <a:spcPts val="0"/>
              </a:spcAft>
              <a:buNone/>
            </a:pPr>
            <a:r>
              <a:rPr b="1" lang="en"/>
              <a:t>Next Steps:</a:t>
            </a:r>
            <a:endParaRPr b="1"/>
          </a:p>
          <a:p>
            <a:pPr indent="0" lvl="0" marL="0" rtl="0" algn="l">
              <a:spcBef>
                <a:spcPts val="1200"/>
              </a:spcBef>
              <a:spcAft>
                <a:spcPts val="1200"/>
              </a:spcAft>
              <a:buNone/>
            </a:pPr>
            <a:r>
              <a:rPr lang="en"/>
              <a:t>Rather than just fine-tuning the final layers, training a complete model on the dataset, though more expensive, would likely have much more success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Alzheimer’s classification?</a:t>
            </a:r>
            <a:endParaRPr/>
          </a:p>
          <a:p>
            <a:pPr indent="0" lvl="0" marL="0" rtl="0" algn="l">
              <a:spcBef>
                <a:spcPts val="0"/>
              </a:spcBef>
              <a:spcAft>
                <a:spcPts val="0"/>
              </a:spcAft>
              <a:buNone/>
            </a:pPr>
            <a:r>
              <a:t/>
            </a:r>
            <a:endParaRPr/>
          </a:p>
        </p:txBody>
      </p:sp>
      <p:sp>
        <p:nvSpPr>
          <p:cNvPr id="68" name="Google Shape;68;p15"/>
          <p:cNvSpPr txBox="1"/>
          <p:nvPr>
            <p:ph idx="1" type="body"/>
          </p:nvPr>
        </p:nvSpPr>
        <p:spPr>
          <a:xfrm>
            <a:off x="311700" y="1152475"/>
            <a:ext cx="4260300" cy="34164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AutoNum type="arabicPeriod"/>
            </a:pPr>
            <a:r>
              <a:rPr lang="en"/>
              <a:t>Alzheimer’s is a </a:t>
            </a:r>
            <a:r>
              <a:rPr b="1" i="1" lang="en"/>
              <a:t>devastating neurodegenerative disorder</a:t>
            </a:r>
            <a:r>
              <a:rPr lang="en"/>
              <a:t> that affects millions worldwide.</a:t>
            </a:r>
            <a:endParaRPr/>
          </a:p>
          <a:p>
            <a:pPr indent="-342900" lvl="0" marL="457200" rtl="0" algn="l">
              <a:spcBef>
                <a:spcPts val="1000"/>
              </a:spcBef>
              <a:spcAft>
                <a:spcPts val="0"/>
              </a:spcAft>
              <a:buSzPts val="1800"/>
              <a:buAutoNum type="arabicPeriod"/>
            </a:pPr>
            <a:r>
              <a:rPr b="1" i="1" lang="en"/>
              <a:t>D</a:t>
            </a:r>
            <a:r>
              <a:rPr b="1" i="1" lang="en"/>
              <a:t>iagnosing Alzheimer's</a:t>
            </a:r>
            <a:r>
              <a:rPr lang="en"/>
              <a:t>, especially in the early stages, is challenging.</a:t>
            </a:r>
            <a:endParaRPr/>
          </a:p>
          <a:p>
            <a:pPr indent="-342900" lvl="0" marL="457200" rtl="0" algn="l">
              <a:spcBef>
                <a:spcPts val="1000"/>
              </a:spcBef>
              <a:spcAft>
                <a:spcPts val="1000"/>
              </a:spcAft>
              <a:buSzPts val="1800"/>
              <a:buAutoNum type="arabicPeriod"/>
            </a:pPr>
            <a:r>
              <a:rPr lang="en"/>
              <a:t>Training models that are better at classifying MRI images based on the severity of dementia will </a:t>
            </a:r>
            <a:r>
              <a:rPr b="1" i="1" lang="en"/>
              <a:t>make diagnosis easier.</a:t>
            </a:r>
            <a:endParaRPr b="1" i="1"/>
          </a:p>
        </p:txBody>
      </p:sp>
      <p:pic>
        <p:nvPicPr>
          <p:cNvPr id="69" name="Google Shape;69;p15"/>
          <p:cNvPicPr preferRelativeResize="0"/>
          <p:nvPr/>
        </p:nvPicPr>
        <p:blipFill>
          <a:blip r:embed="rId3">
            <a:alphaModFix/>
          </a:blip>
          <a:stretch>
            <a:fillRect/>
          </a:stretch>
        </p:blipFill>
        <p:spPr>
          <a:xfrm>
            <a:off x="4572000" y="1534375"/>
            <a:ext cx="4444800" cy="2500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transfer learning?</a:t>
            </a:r>
            <a:endParaRPr/>
          </a:p>
          <a:p>
            <a:pPr indent="0" lvl="0" marL="0" rtl="0" algn="l">
              <a:spcBef>
                <a:spcPts val="0"/>
              </a:spcBef>
              <a:spcAft>
                <a:spcPts val="0"/>
              </a:spcAft>
              <a:buNone/>
            </a:pPr>
            <a:r>
              <a:t/>
            </a:r>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D9D9D9"/>
              </a:buClr>
              <a:buSzPts val="1800"/>
              <a:buAutoNum type="arabicPeriod"/>
            </a:pPr>
            <a:r>
              <a:rPr lang="en">
                <a:solidFill>
                  <a:srgbClr val="D9D9D9"/>
                </a:solidFill>
              </a:rPr>
              <a:t>Novelty &amp; Interest</a:t>
            </a:r>
            <a:endParaRPr>
              <a:solidFill>
                <a:srgbClr val="D9D9D9"/>
              </a:solidFill>
            </a:endParaRPr>
          </a:p>
          <a:p>
            <a:pPr indent="-317500" lvl="1" marL="914400" rtl="0" algn="l">
              <a:spcBef>
                <a:spcPts val="0"/>
              </a:spcBef>
              <a:spcAft>
                <a:spcPts val="0"/>
              </a:spcAft>
              <a:buClr>
                <a:srgbClr val="D9D9D9"/>
              </a:buClr>
              <a:buSzPts val="1400"/>
              <a:buAutoNum type="alphaLcPeriod"/>
            </a:pPr>
            <a:r>
              <a:rPr lang="en">
                <a:solidFill>
                  <a:srgbClr val="D9D9D9"/>
                </a:solidFill>
              </a:rPr>
              <a:t>We noticed </a:t>
            </a:r>
            <a:r>
              <a:rPr b="1" i="1" lang="en">
                <a:solidFill>
                  <a:srgbClr val="D9D9D9"/>
                </a:solidFill>
              </a:rPr>
              <a:t>few papers were using transfer learning</a:t>
            </a:r>
            <a:r>
              <a:rPr lang="en">
                <a:solidFill>
                  <a:srgbClr val="D9D9D9"/>
                </a:solidFill>
              </a:rPr>
              <a:t> for this specific dataset</a:t>
            </a:r>
            <a:endParaRPr>
              <a:solidFill>
                <a:srgbClr val="D9D9D9"/>
              </a:solidFill>
            </a:endParaRPr>
          </a:p>
          <a:p>
            <a:pPr indent="-317500" lvl="1" marL="914400" rtl="0" algn="l">
              <a:spcBef>
                <a:spcPts val="0"/>
              </a:spcBef>
              <a:spcAft>
                <a:spcPts val="0"/>
              </a:spcAft>
              <a:buClr>
                <a:srgbClr val="D9D9D9"/>
              </a:buClr>
              <a:buSzPts val="1400"/>
              <a:buAutoNum type="alphaLcPeriod"/>
            </a:pPr>
            <a:r>
              <a:rPr lang="en">
                <a:solidFill>
                  <a:srgbClr val="D9D9D9"/>
                </a:solidFill>
              </a:rPr>
              <a:t>Recognize that </a:t>
            </a:r>
            <a:r>
              <a:rPr lang="en">
                <a:solidFill>
                  <a:srgbClr val="D9D9D9"/>
                </a:solidFill>
              </a:rPr>
              <a:t>MRI images are </a:t>
            </a:r>
            <a:r>
              <a:rPr b="1" i="1" lang="en">
                <a:solidFill>
                  <a:srgbClr val="D9D9D9"/>
                </a:solidFill>
              </a:rPr>
              <a:t>more complex</a:t>
            </a:r>
            <a:r>
              <a:rPr lang="en">
                <a:solidFill>
                  <a:srgbClr val="D9D9D9"/>
                </a:solidFill>
              </a:rPr>
              <a:t> than image classification for the pretrained models</a:t>
            </a:r>
            <a:endParaRPr>
              <a:solidFill>
                <a:srgbClr val="D9D9D9"/>
              </a:solidFill>
            </a:endParaRPr>
          </a:p>
          <a:p>
            <a:pPr indent="-317500" lvl="2" marL="1371600" rtl="0" algn="l">
              <a:spcBef>
                <a:spcPts val="0"/>
              </a:spcBef>
              <a:spcAft>
                <a:spcPts val="0"/>
              </a:spcAft>
              <a:buClr>
                <a:srgbClr val="D9D9D9"/>
              </a:buClr>
              <a:buSzPts val="1400"/>
              <a:buAutoNum type="romanLcPeriod"/>
            </a:pPr>
            <a:r>
              <a:rPr lang="en">
                <a:solidFill>
                  <a:srgbClr val="D9D9D9"/>
                </a:solidFill>
              </a:rPr>
              <a:t>Want to see </a:t>
            </a:r>
            <a:r>
              <a:rPr b="1" i="1" lang="en">
                <a:solidFill>
                  <a:srgbClr val="D9D9D9"/>
                </a:solidFill>
              </a:rPr>
              <a:t>how that would translate</a:t>
            </a:r>
            <a:endParaRPr b="1" i="1">
              <a:solidFill>
                <a:srgbClr val="D9D9D9"/>
              </a:solidFill>
            </a:endParaRPr>
          </a:p>
          <a:p>
            <a:pPr indent="-342900" lvl="0" marL="457200" rtl="0" algn="l">
              <a:spcBef>
                <a:spcPts val="0"/>
              </a:spcBef>
              <a:spcAft>
                <a:spcPts val="0"/>
              </a:spcAft>
              <a:buClr>
                <a:srgbClr val="D9D9D9"/>
              </a:buClr>
              <a:buSzPts val="1800"/>
              <a:buAutoNum type="arabicPeriod"/>
            </a:pPr>
            <a:r>
              <a:rPr lang="en">
                <a:solidFill>
                  <a:srgbClr val="D9D9D9"/>
                </a:solidFill>
              </a:rPr>
              <a:t>Goal, limitations &amp; hypothesis</a:t>
            </a:r>
            <a:endParaRPr>
              <a:solidFill>
                <a:srgbClr val="D9D9D9"/>
              </a:solidFill>
            </a:endParaRPr>
          </a:p>
          <a:p>
            <a:pPr indent="-317500" lvl="1" marL="914400" rtl="0" algn="l">
              <a:spcBef>
                <a:spcPts val="0"/>
              </a:spcBef>
              <a:spcAft>
                <a:spcPts val="0"/>
              </a:spcAft>
              <a:buClr>
                <a:srgbClr val="D9D9D9"/>
              </a:buClr>
              <a:buSzPts val="1400"/>
              <a:buAutoNum type="alphaLcPeriod"/>
            </a:pPr>
            <a:r>
              <a:rPr lang="en">
                <a:solidFill>
                  <a:srgbClr val="D9D9D9"/>
                </a:solidFill>
              </a:rPr>
              <a:t>Focused on exploring methods and</a:t>
            </a:r>
            <a:r>
              <a:rPr b="1" i="1" lang="en">
                <a:solidFill>
                  <a:srgbClr val="D9D9D9"/>
                </a:solidFill>
              </a:rPr>
              <a:t> testing what helps improve accuracy</a:t>
            </a:r>
            <a:r>
              <a:rPr lang="en">
                <a:solidFill>
                  <a:srgbClr val="D9D9D9"/>
                </a:solidFill>
              </a:rPr>
              <a:t>; less focused on beating existing models</a:t>
            </a:r>
            <a:endParaRPr>
              <a:solidFill>
                <a:srgbClr val="D9D9D9"/>
              </a:solidFill>
            </a:endParaRPr>
          </a:p>
          <a:p>
            <a:pPr indent="-317500" lvl="1" marL="914400" rtl="0" algn="l">
              <a:spcBef>
                <a:spcPts val="0"/>
              </a:spcBef>
              <a:spcAft>
                <a:spcPts val="0"/>
              </a:spcAft>
              <a:buClr>
                <a:srgbClr val="D9D9D9"/>
              </a:buClr>
              <a:buSzPts val="1400"/>
              <a:buAutoNum type="alphaLcPeriod"/>
            </a:pPr>
            <a:r>
              <a:rPr lang="en">
                <a:solidFill>
                  <a:srgbClr val="D9D9D9"/>
                </a:solidFill>
              </a:rPr>
              <a:t>Significant </a:t>
            </a:r>
            <a:r>
              <a:rPr b="1" i="1" lang="en">
                <a:solidFill>
                  <a:srgbClr val="D9D9D9"/>
                </a:solidFill>
              </a:rPr>
              <a:t>limitations in time and compute</a:t>
            </a:r>
            <a:r>
              <a:rPr lang="en">
                <a:solidFill>
                  <a:srgbClr val="D9D9D9"/>
                </a:solidFill>
              </a:rPr>
              <a:t> for an 80,000 image dataset</a:t>
            </a:r>
            <a:endParaRPr>
              <a:solidFill>
                <a:srgbClr val="D9D9D9"/>
              </a:solidFill>
            </a:endParaRPr>
          </a:p>
          <a:p>
            <a:pPr indent="-317500" lvl="1" marL="914400" rtl="0" algn="l">
              <a:spcBef>
                <a:spcPts val="0"/>
              </a:spcBef>
              <a:spcAft>
                <a:spcPts val="0"/>
              </a:spcAft>
              <a:buClr>
                <a:srgbClr val="D9D9D9"/>
              </a:buClr>
              <a:buSzPts val="1400"/>
              <a:buAutoNum type="alphaLcPeriod"/>
            </a:pPr>
            <a:r>
              <a:rPr lang="en">
                <a:solidFill>
                  <a:srgbClr val="D9D9D9"/>
                </a:solidFill>
              </a:rPr>
              <a:t>Given the context of our goal and limitations, transfer learning lets us </a:t>
            </a:r>
            <a:r>
              <a:rPr b="1" i="1" lang="en">
                <a:solidFill>
                  <a:srgbClr val="D9D9D9"/>
                </a:solidFill>
              </a:rPr>
              <a:t>significantly boost our model baseline</a:t>
            </a:r>
            <a:r>
              <a:rPr lang="en">
                <a:solidFill>
                  <a:srgbClr val="D9D9D9"/>
                </a:solidFill>
              </a:rPr>
              <a:t> so we can do </a:t>
            </a:r>
            <a:r>
              <a:rPr b="1" i="1" lang="en">
                <a:solidFill>
                  <a:srgbClr val="D9D9D9"/>
                </a:solidFill>
              </a:rPr>
              <a:t>meaningful testing</a:t>
            </a:r>
            <a:r>
              <a:rPr lang="en">
                <a:solidFill>
                  <a:srgbClr val="D9D9D9"/>
                </a:solidFill>
              </a:rPr>
              <a:t> of different methods while keeping compute costs low, letting us iterate more frequently</a:t>
            </a:r>
            <a:endParaRPr>
              <a:solidFill>
                <a:srgbClr val="D9D9D9"/>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Addressing data leakage</a:t>
            </a:r>
            <a:endParaRPr/>
          </a:p>
          <a:p>
            <a:pPr indent="0" lvl="0" marL="0" rtl="0" algn="l">
              <a:spcBef>
                <a:spcPts val="0"/>
              </a:spcBef>
              <a:spcAft>
                <a:spcPts val="0"/>
              </a:spcAft>
              <a:buNone/>
            </a:pPr>
            <a:r>
              <a:t/>
            </a:r>
            <a:endParaRPr/>
          </a:p>
        </p:txBody>
      </p:sp>
      <p:sp>
        <p:nvSpPr>
          <p:cNvPr id="81" name="Google Shape;81;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The Kaggle OASIS dataset contains hundreds of scans per participant.</a:t>
            </a:r>
            <a:endParaRPr/>
          </a:p>
          <a:p>
            <a:pPr indent="-342900" lvl="0" marL="457200" rtl="0" algn="l">
              <a:spcBef>
                <a:spcPts val="0"/>
              </a:spcBef>
              <a:spcAft>
                <a:spcPts val="0"/>
              </a:spcAft>
              <a:buSzPts val="1800"/>
              <a:buChar char="●"/>
            </a:pPr>
            <a:r>
              <a:rPr lang="en"/>
              <a:t>Many classification attempts split the dataset into train, test, and validation sets by image, not by participant.</a:t>
            </a:r>
            <a:endParaRPr/>
          </a:p>
          <a:p>
            <a:pPr indent="-342900" lvl="0" marL="457200" rtl="0" algn="l">
              <a:spcBef>
                <a:spcPts val="0"/>
              </a:spcBef>
              <a:spcAft>
                <a:spcPts val="0"/>
              </a:spcAft>
              <a:buSzPts val="1800"/>
              <a:buChar char="●"/>
            </a:pPr>
            <a:r>
              <a:rPr lang="en"/>
              <a:t>This causes data leakage and inflates model accuracy, as the model is trained on images of the same brains it is later tested on.</a:t>
            </a:r>
            <a:endParaRPr/>
          </a:p>
          <a:p>
            <a:pPr indent="-342900" lvl="0" marL="457200" rtl="0" algn="l">
              <a:spcBef>
                <a:spcPts val="0"/>
              </a:spcBef>
              <a:spcAft>
                <a:spcPts val="0"/>
              </a:spcAft>
              <a:buSzPts val="1800"/>
              <a:buChar char="●"/>
            </a:pPr>
            <a:r>
              <a:rPr lang="en"/>
              <a:t>We split the dataset by participant using the subject IDs in the image filenames, ensuring our results represent actual generalization better than previous attempts.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type="ctrTitle"/>
          </p:nvPr>
        </p:nvSpPr>
        <p:spPr>
          <a:xfrm>
            <a:off x="311700" y="753375"/>
            <a:ext cx="8520600" cy="8517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500"/>
              <a:t>Problem Definition</a:t>
            </a:r>
            <a:endParaRPr sz="2500"/>
          </a:p>
        </p:txBody>
      </p:sp>
      <p:sp>
        <p:nvSpPr>
          <p:cNvPr id="87" name="Google Shape;87;p18"/>
          <p:cNvSpPr txBox="1"/>
          <p:nvPr>
            <p:ph idx="1" type="subTitle"/>
          </p:nvPr>
        </p:nvSpPr>
        <p:spPr>
          <a:xfrm>
            <a:off x="742500" y="1963800"/>
            <a:ext cx="7659000" cy="7926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200"/>
              </a:spcAft>
              <a:buNone/>
            </a:pPr>
            <a:r>
              <a:rPr lang="en" sz="3000"/>
              <a:t>Which fine-tuning strategies are most effective for adapting natural image models to Alzheimer’s classification?</a:t>
            </a:r>
            <a:endParaRPr sz="3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Related Work</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Related Work: </a:t>
            </a:r>
            <a:r>
              <a:rPr lang="en"/>
              <a:t>Open Access Series of Imaging Studies (</a:t>
            </a:r>
            <a:r>
              <a:rPr lang="en"/>
              <a:t>OASIS) Dataset</a:t>
            </a:r>
            <a:endParaRPr/>
          </a:p>
          <a:p>
            <a:pPr indent="0" lvl="0" marL="0" rtl="0" algn="l">
              <a:spcBef>
                <a:spcPts val="0"/>
              </a:spcBef>
              <a:spcAft>
                <a:spcPts val="0"/>
              </a:spcAft>
              <a:buNone/>
            </a:pPr>
            <a:r>
              <a:t/>
            </a:r>
            <a:endParaRPr/>
          </a:p>
        </p:txBody>
      </p:sp>
      <p:grpSp>
        <p:nvGrpSpPr>
          <p:cNvPr id="98" name="Google Shape;98;p20"/>
          <p:cNvGrpSpPr/>
          <p:nvPr/>
        </p:nvGrpSpPr>
        <p:grpSpPr>
          <a:xfrm>
            <a:off x="311507" y="1908853"/>
            <a:ext cx="8520990" cy="3144821"/>
            <a:chOff x="152400" y="1323863"/>
            <a:chExt cx="8839201" cy="3262263"/>
          </a:xfrm>
        </p:grpSpPr>
        <p:pic>
          <p:nvPicPr>
            <p:cNvPr id="99" name="Google Shape;99;p20"/>
            <p:cNvPicPr preferRelativeResize="0"/>
            <p:nvPr/>
          </p:nvPicPr>
          <p:blipFill>
            <a:blip r:embed="rId3">
              <a:alphaModFix/>
            </a:blip>
            <a:stretch>
              <a:fillRect/>
            </a:stretch>
          </p:blipFill>
          <p:spPr>
            <a:xfrm>
              <a:off x="152400" y="1323863"/>
              <a:ext cx="8839201" cy="2495774"/>
            </a:xfrm>
            <a:prstGeom prst="rect">
              <a:avLst/>
            </a:prstGeom>
            <a:noFill/>
            <a:ln>
              <a:noFill/>
            </a:ln>
          </p:spPr>
        </p:pic>
        <p:sp>
          <p:nvSpPr>
            <p:cNvPr id="100" name="Google Shape;100;p20"/>
            <p:cNvSpPr txBox="1"/>
            <p:nvPr/>
          </p:nvSpPr>
          <p:spPr>
            <a:xfrm>
              <a:off x="269100" y="3819625"/>
              <a:ext cx="1986900" cy="479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rgbClr val="D9D9D9"/>
                  </a:solidFill>
                </a:rPr>
                <a:t>No Dementia</a:t>
              </a:r>
              <a:endParaRPr sz="1800">
                <a:solidFill>
                  <a:srgbClr val="D9D9D9"/>
                </a:solidFill>
              </a:endParaRPr>
            </a:p>
          </p:txBody>
        </p:sp>
        <p:sp>
          <p:nvSpPr>
            <p:cNvPr id="101" name="Google Shape;101;p20"/>
            <p:cNvSpPr txBox="1"/>
            <p:nvPr/>
          </p:nvSpPr>
          <p:spPr>
            <a:xfrm>
              <a:off x="2504475" y="3819625"/>
              <a:ext cx="1986900" cy="76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rgbClr val="D9D9D9"/>
                  </a:solidFill>
                </a:rPr>
                <a:t>Very Mild Dementia</a:t>
              </a:r>
              <a:endParaRPr sz="1800">
                <a:solidFill>
                  <a:srgbClr val="D9D9D9"/>
                </a:solidFill>
              </a:endParaRPr>
            </a:p>
          </p:txBody>
        </p:sp>
        <p:sp>
          <p:nvSpPr>
            <p:cNvPr id="102" name="Google Shape;102;p20"/>
            <p:cNvSpPr txBox="1"/>
            <p:nvPr/>
          </p:nvSpPr>
          <p:spPr>
            <a:xfrm>
              <a:off x="4677725" y="3819625"/>
              <a:ext cx="1986900" cy="479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rgbClr val="D9D9D9"/>
                  </a:solidFill>
                </a:rPr>
                <a:t>Mild Dementia</a:t>
              </a:r>
              <a:endParaRPr sz="1800">
                <a:solidFill>
                  <a:srgbClr val="D9D9D9"/>
                </a:solidFill>
              </a:endParaRPr>
            </a:p>
          </p:txBody>
        </p:sp>
        <p:sp>
          <p:nvSpPr>
            <p:cNvPr id="103" name="Google Shape;103;p20"/>
            <p:cNvSpPr txBox="1"/>
            <p:nvPr/>
          </p:nvSpPr>
          <p:spPr>
            <a:xfrm>
              <a:off x="6913200" y="3819625"/>
              <a:ext cx="1986900" cy="76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rgbClr val="D9D9D9"/>
                  </a:solidFill>
                </a:rPr>
                <a:t>Moderate </a:t>
              </a:r>
              <a:r>
                <a:rPr lang="en" sz="1800">
                  <a:solidFill>
                    <a:srgbClr val="D9D9D9"/>
                  </a:solidFill>
                </a:rPr>
                <a:t>Dementia</a:t>
              </a:r>
              <a:endParaRPr sz="1800">
                <a:solidFill>
                  <a:srgbClr val="D9D9D9"/>
                </a:solidFill>
              </a:endParaRPr>
            </a:p>
          </p:txBody>
        </p:sp>
      </p:grpSp>
      <p:sp>
        <p:nvSpPr>
          <p:cNvPr id="104" name="Google Shape;104;p20"/>
          <p:cNvSpPr txBox="1"/>
          <p:nvPr/>
        </p:nvSpPr>
        <p:spPr>
          <a:xfrm>
            <a:off x="311700" y="1447150"/>
            <a:ext cx="7675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D9D9D9"/>
                </a:solidFill>
              </a:rPr>
              <a:t>~80,000 MRI Images:</a:t>
            </a:r>
            <a:endParaRPr b="1" sz="1800">
              <a:solidFill>
                <a:srgbClr val="D9D9D9"/>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00">
                <a:solidFill>
                  <a:srgbClr val="F1F3F4"/>
                </a:solidFill>
              </a:rPr>
              <a:t>Related Work: Leveraging a Novel Model Architecture</a:t>
            </a:r>
            <a:endParaRPr sz="2500">
              <a:solidFill>
                <a:srgbClr val="F1F3F4"/>
              </a:solidFill>
            </a:endParaRPr>
          </a:p>
        </p:txBody>
      </p:sp>
      <p:sp>
        <p:nvSpPr>
          <p:cNvPr id="110" name="Google Shape;110;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F1F3F4"/>
              </a:buClr>
              <a:buSzPts val="1800"/>
              <a:buChar char="●"/>
            </a:pPr>
            <a:r>
              <a:rPr lang="en">
                <a:solidFill>
                  <a:srgbClr val="F1F3F4"/>
                </a:solidFill>
              </a:rPr>
              <a:t>Develops novel model architecture for binary Alzheimer’s classification on another variant of the OASIS dataset. [S. Basheer et al., 2021]</a:t>
            </a:r>
            <a:endParaRPr>
              <a:solidFill>
                <a:srgbClr val="F1F3F4"/>
              </a:solidFill>
            </a:endParaRPr>
          </a:p>
          <a:p>
            <a:pPr indent="-342900" lvl="0" marL="457200" rtl="0" algn="l">
              <a:spcBef>
                <a:spcPts val="0"/>
              </a:spcBef>
              <a:spcAft>
                <a:spcPts val="0"/>
              </a:spcAft>
              <a:buClr>
                <a:srgbClr val="F1F3F4"/>
              </a:buClr>
              <a:buSzPts val="1800"/>
              <a:buChar char="●"/>
            </a:pPr>
            <a:r>
              <a:rPr lang="en">
                <a:solidFill>
                  <a:srgbClr val="F1F3F4"/>
                </a:solidFill>
              </a:rPr>
              <a:t>Achieved an accuracy of 92.39%</a:t>
            </a:r>
            <a:endParaRPr>
              <a:solidFill>
                <a:srgbClr val="F1F3F4"/>
              </a:solidFill>
            </a:endParaRPr>
          </a:p>
          <a:p>
            <a:pPr indent="0" lvl="0" marL="0" rtl="0" algn="l">
              <a:spcBef>
                <a:spcPts val="1200"/>
              </a:spcBef>
              <a:spcAft>
                <a:spcPts val="1200"/>
              </a:spcAft>
              <a:buNone/>
            </a:pPr>
            <a:r>
              <a:t/>
            </a:r>
            <a:endParaRPr>
              <a:solidFill>
                <a:srgbClr val="F1F3F4"/>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